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79" r:id="rId2"/>
    <p:sldId id="302" r:id="rId3"/>
    <p:sldId id="298" r:id="rId4"/>
    <p:sldId id="299" r:id="rId5"/>
    <p:sldId id="304" r:id="rId6"/>
    <p:sldId id="301" r:id="rId7"/>
    <p:sldId id="305" r:id="rId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BFBFBF"/>
    <a:srgbClr val="64C8A9"/>
    <a:srgbClr val="E8E4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336" autoAdjust="0"/>
    <p:restoredTop sz="71457" autoAdjust="0"/>
  </p:normalViewPr>
  <p:slideViewPr>
    <p:cSldViewPr snapToGrid="0">
      <p:cViewPr varScale="1">
        <p:scale>
          <a:sx n="48" d="100"/>
          <a:sy n="48" d="100"/>
        </p:scale>
        <p:origin x="1722" y="2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5CACD9-FD28-420F-A3A9-44A32622807D}" type="datetimeFigureOut">
              <a:rPr lang="sv-SE" smtClean="0"/>
              <a:t>2023-09-07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596ABF-A445-4727-B56C-ABD83AD6AF27}" type="slidenum">
              <a:rPr lang="sv-SE" smtClean="0"/>
              <a:t>‹#›</a:t>
            </a:fld>
            <a:endParaRPr lang="sv-SE"/>
          </a:p>
        </p:txBody>
      </p:sp>
    </p:spTree>
    <p:extLst>
      <p:ext uri="{BB962C8B-B14F-4D97-AF65-F5344CB8AC3E}">
        <p14:creationId xmlns:p14="http://schemas.microsoft.com/office/powerpoint/2010/main" val="295080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Introducera oss</a:t>
            </a:r>
          </a:p>
        </p:txBody>
      </p:sp>
      <p:sp>
        <p:nvSpPr>
          <p:cNvPr id="4" name="Platshållare för bildnummer 3"/>
          <p:cNvSpPr>
            <a:spLocks noGrp="1"/>
          </p:cNvSpPr>
          <p:nvPr>
            <p:ph type="sldNum" sz="quarter" idx="5"/>
          </p:nvPr>
        </p:nvSpPr>
        <p:spPr/>
        <p:txBody>
          <a:bodyPr/>
          <a:lstStyle/>
          <a:p>
            <a:fld id="{F4596ABF-A445-4727-B56C-ABD83AD6AF27}" type="slidenum">
              <a:rPr lang="sv-SE" smtClean="0"/>
              <a:t>1</a:t>
            </a:fld>
            <a:endParaRPr lang="sv-SE"/>
          </a:p>
        </p:txBody>
      </p:sp>
    </p:spTree>
    <p:extLst>
      <p:ext uri="{BB962C8B-B14F-4D97-AF65-F5344CB8AC3E}">
        <p14:creationId xmlns:p14="http://schemas.microsoft.com/office/powerpoint/2010/main" val="824407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b="1" kern="1200" dirty="0">
              <a:solidFill>
                <a:schemeClr val="tx1"/>
              </a:solidFill>
              <a:effectLst/>
              <a:latin typeface="+mn-lt"/>
              <a:ea typeface="+mn-ea"/>
              <a:cs typeface="+mn-cs"/>
            </a:endParaRPr>
          </a:p>
          <a:p>
            <a:r>
              <a:rPr lang="sv-SE" b="1" dirty="0"/>
              <a:t>Joakim</a:t>
            </a:r>
          </a:p>
        </p:txBody>
      </p:sp>
      <p:sp>
        <p:nvSpPr>
          <p:cNvPr id="4" name="Platshållare för bildnummer 3"/>
          <p:cNvSpPr>
            <a:spLocks noGrp="1"/>
          </p:cNvSpPr>
          <p:nvPr>
            <p:ph type="sldNum" sz="quarter" idx="5"/>
          </p:nvPr>
        </p:nvSpPr>
        <p:spPr/>
        <p:txBody>
          <a:bodyPr/>
          <a:lstStyle/>
          <a:p>
            <a:fld id="{F4596ABF-A445-4727-B56C-ABD83AD6AF27}" type="slidenum">
              <a:rPr lang="sv-SE" smtClean="0"/>
              <a:t>2</a:t>
            </a:fld>
            <a:endParaRPr lang="sv-SE"/>
          </a:p>
        </p:txBody>
      </p:sp>
    </p:spTree>
    <p:extLst>
      <p:ext uri="{BB962C8B-B14F-4D97-AF65-F5344CB8AC3E}">
        <p14:creationId xmlns:p14="http://schemas.microsoft.com/office/powerpoint/2010/main" val="2794522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Joakim</a:t>
            </a:r>
          </a:p>
          <a:p>
            <a:endParaRPr lang="sv-SE" b="1" dirty="0"/>
          </a:p>
        </p:txBody>
      </p:sp>
      <p:sp>
        <p:nvSpPr>
          <p:cNvPr id="4" name="Platshållare för bildnummer 3"/>
          <p:cNvSpPr>
            <a:spLocks noGrp="1"/>
          </p:cNvSpPr>
          <p:nvPr>
            <p:ph type="sldNum" sz="quarter" idx="5"/>
          </p:nvPr>
        </p:nvSpPr>
        <p:spPr/>
        <p:txBody>
          <a:bodyPr/>
          <a:lstStyle/>
          <a:p>
            <a:fld id="{F4596ABF-A445-4727-B56C-ABD83AD6AF27}" type="slidenum">
              <a:rPr lang="sv-SE" smtClean="0"/>
              <a:t>3</a:t>
            </a:fld>
            <a:endParaRPr lang="sv-SE"/>
          </a:p>
        </p:txBody>
      </p:sp>
    </p:spTree>
    <p:extLst>
      <p:ext uri="{BB962C8B-B14F-4D97-AF65-F5344CB8AC3E}">
        <p14:creationId xmlns:p14="http://schemas.microsoft.com/office/powerpoint/2010/main" val="672571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b="1" kern="1200" dirty="0">
              <a:solidFill>
                <a:schemeClr val="tx1"/>
              </a:solidFill>
              <a:effectLst/>
              <a:latin typeface="+mn-lt"/>
              <a:ea typeface="+mn-ea"/>
              <a:cs typeface="+mn-cs"/>
            </a:endParaRPr>
          </a:p>
          <a:p>
            <a:r>
              <a:rPr lang="sv-SE" b="1" dirty="0"/>
              <a:t>Joakim</a:t>
            </a:r>
          </a:p>
        </p:txBody>
      </p:sp>
      <p:sp>
        <p:nvSpPr>
          <p:cNvPr id="4" name="Platshållare för bildnummer 3"/>
          <p:cNvSpPr>
            <a:spLocks noGrp="1"/>
          </p:cNvSpPr>
          <p:nvPr>
            <p:ph type="sldNum" sz="quarter" idx="5"/>
          </p:nvPr>
        </p:nvSpPr>
        <p:spPr/>
        <p:txBody>
          <a:bodyPr/>
          <a:lstStyle/>
          <a:p>
            <a:fld id="{F4596ABF-A445-4727-B56C-ABD83AD6AF27}" type="slidenum">
              <a:rPr lang="sv-SE" smtClean="0"/>
              <a:t>4</a:t>
            </a:fld>
            <a:endParaRPr lang="sv-SE"/>
          </a:p>
        </p:txBody>
      </p:sp>
    </p:spTree>
    <p:extLst>
      <p:ext uri="{BB962C8B-B14F-4D97-AF65-F5344CB8AC3E}">
        <p14:creationId xmlns:p14="http://schemas.microsoft.com/office/powerpoint/2010/main" val="4210007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b="1" kern="1200" dirty="0">
              <a:solidFill>
                <a:schemeClr val="tx1"/>
              </a:solidFill>
              <a:effectLst/>
              <a:latin typeface="+mn-lt"/>
              <a:ea typeface="+mn-ea"/>
              <a:cs typeface="+mn-cs"/>
            </a:endParaRPr>
          </a:p>
          <a:p>
            <a:r>
              <a:rPr lang="sv-SE" b="1" dirty="0"/>
              <a:t>Emelie</a:t>
            </a:r>
          </a:p>
          <a:p>
            <a:endParaRPr lang="sv-S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latin typeface="Georgia" panose="02040502050405020303" pitchFamily="18" charset="0"/>
                <a:cs typeface="Arial" panose="020B0604020202020204" pitchFamily="34" charset="0"/>
              </a:rPr>
              <a:t>Kan kommunen informera företag om tidig kontakt med elnätsbolag – ex genom bygglov?</a:t>
            </a:r>
          </a:p>
          <a:p>
            <a:endParaRPr lang="sv-SE" b="1" dirty="0"/>
          </a:p>
        </p:txBody>
      </p:sp>
      <p:sp>
        <p:nvSpPr>
          <p:cNvPr id="4" name="Platshållare för bildnummer 3"/>
          <p:cNvSpPr>
            <a:spLocks noGrp="1"/>
          </p:cNvSpPr>
          <p:nvPr>
            <p:ph type="sldNum" sz="quarter" idx="5"/>
          </p:nvPr>
        </p:nvSpPr>
        <p:spPr/>
        <p:txBody>
          <a:bodyPr/>
          <a:lstStyle/>
          <a:p>
            <a:fld id="{F4596ABF-A445-4727-B56C-ABD83AD6AF27}" type="slidenum">
              <a:rPr lang="sv-SE" smtClean="0"/>
              <a:t>5</a:t>
            </a:fld>
            <a:endParaRPr lang="sv-SE"/>
          </a:p>
        </p:txBody>
      </p:sp>
    </p:spTree>
    <p:extLst>
      <p:ext uri="{BB962C8B-B14F-4D97-AF65-F5344CB8AC3E}">
        <p14:creationId xmlns:p14="http://schemas.microsoft.com/office/powerpoint/2010/main" val="1206756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latin typeface="Georgia" panose="02040502050405020303" pitchFamily="18" charset="0"/>
                <a:cs typeface="Arial" panose="020B0604020202020204" pitchFamily="34" charset="0"/>
              </a:rPr>
              <a:t>Emelie</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latin typeface="Georgia" panose="02040502050405020303" pitchFamily="18" charset="0"/>
                <a:cs typeface="Arial" panose="020B0604020202020204" pitchFamily="34" charset="0"/>
              </a:rPr>
              <a:t>-Nätutvecklingsplaner, hur säkerställer vi att nätbolagen får den information de behöver för att nätutvecklingsplanerna ska synka med det faktiska behovet.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mn-lt"/>
                <a:ea typeface="+mn-ea"/>
                <a:cs typeface="+mn-cs"/>
              </a:rPr>
              <a:t>- </a:t>
            </a:r>
            <a:r>
              <a:rPr lang="sv-SE" sz="1800" dirty="0">
                <a:effectLst/>
                <a:latin typeface="Calibri" panose="020F0502020204030204" pitchFamily="34" charset="0"/>
                <a:ea typeface="Calibri" panose="020F0502020204030204" pitchFamily="34" charset="0"/>
                <a:cs typeface="Times New Roman" panose="02020603050405020304" pitchFamily="18" charset="0"/>
              </a:rPr>
              <a:t>Effektprognoser, hur kan vi bidra till ännu bättre effektprognoser hos nätbolagen? En fråga är exempelvis industrins utvecklingsplaner, hur får nätbolagen på bästa sätt in information om det? Enkät till företagen, kommer de att svara, finns andra tillvägagångssätt?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sz="1200" dirty="0">
                <a:latin typeface="Georgia" panose="02040502050405020303" pitchFamily="18" charset="0"/>
                <a:cs typeface="Arial" panose="020B0604020202020204" pitchFamily="34" charset="0"/>
              </a:rPr>
              <a:t>Arbete mot företag, hur kan dialogen med företag och elnätsbolag/kommun utvecklas, kan nuvarande kanaler för dialog nyttjas, ex. bygglovsförfarande?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sz="1200" dirty="0">
                <a:latin typeface="Georgia" panose="02040502050405020303" pitchFamily="18" charset="0"/>
                <a:cs typeface="Arial" panose="020B0604020202020204" pitchFamily="34" charset="0"/>
              </a:rPr>
              <a:t>Elproduktion – nära användaren, </a:t>
            </a:r>
            <a:r>
              <a:rPr lang="sv-SE" sz="1800" dirty="0">
                <a:effectLst/>
                <a:latin typeface="Calibri" panose="020F0502020204030204" pitchFamily="34" charset="0"/>
                <a:ea typeface="Calibri" panose="020F0502020204030204" pitchFamily="34" charset="0"/>
                <a:cs typeface="Times New Roman" panose="02020603050405020304" pitchFamily="18" charset="0"/>
              </a:rPr>
              <a:t>Elproduktion i relation till behov, hur ser detta ut i dagsläget. Man pratar mer och mer om att produktionen behöver ligga nära användaren framöver. Hur ser utgångsläget ut i dagsläget?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sz="1800" dirty="0">
                <a:effectLst/>
                <a:latin typeface="Calibri" panose="020F0502020204030204" pitchFamily="34" charset="0"/>
                <a:ea typeface="Calibri" panose="020F0502020204030204" pitchFamily="34" charset="0"/>
                <a:cs typeface="Times New Roman" panose="02020603050405020304" pitchFamily="18" charset="0"/>
              </a:rPr>
              <a:t>Prognoser för möjlig lokal elproduktion? Vad finns idag för underlag? Hur ser läget ut med planeringsunderlag som underlättar för exempelvis sol och vindelsproduktion? Vilka kommuner har tex tematiska tillägg för vindkraft till sin ÖP etc.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Solelsstrategier</a:t>
            </a:r>
            <a:r>
              <a:rPr lang="sv-SE" sz="1800" dirty="0">
                <a:effectLst/>
                <a:latin typeface="Calibri" panose="020F0502020204030204" pitchFamily="34" charset="0"/>
                <a:ea typeface="Calibri" panose="020F0502020204030204" pitchFamily="34" charset="0"/>
                <a:cs typeface="Times New Roman" panose="02020603050405020304" pitchFamily="18" charset="0"/>
              </a:rPr>
              <a:t> mm?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Effektivare tillståndsprocesser, vad kan vi göra på lokal och regional nivå? Parallella processer etc. Kopiera arbetsmetoden som använts i piloterna i norr. </a:t>
            </a:r>
          </a:p>
          <a:p>
            <a:pPr marL="342900" lvl="0" indent="-342900">
              <a:lnSpc>
                <a:spcPct val="107000"/>
              </a:lnSpc>
              <a:buFont typeface="Symbol" panose="05050102010706020507" pitchFamily="18" charset="2"/>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Kommunikation och opinion, vad kan vi göra på regionalnivå. I synnerhet vindkraft, luftburna kraftledningar.</a:t>
            </a:r>
          </a:p>
          <a:p>
            <a:pPr marL="342900" lvl="0" indent="-342900">
              <a:lnSpc>
                <a:spcPct val="107000"/>
              </a:lnSpc>
              <a:buFont typeface="Symbol" panose="05050102010706020507" pitchFamily="18" charset="2"/>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Kommunikation, vikten av energieffektivisering och effektoptimering. Ökad kunskap behövs. </a:t>
            </a:r>
          </a:p>
          <a:p>
            <a:pPr marL="342900" lvl="0" indent="-342900">
              <a:lnSpc>
                <a:spcPct val="107000"/>
              </a:lnSpc>
              <a:spcAft>
                <a:spcPts val="800"/>
              </a:spcAft>
              <a:buFont typeface="Symbol" panose="05050102010706020507" pitchFamily="18" charset="2"/>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Påverkansarbete, exempelvis investeringar, infrastruktur, kraftvärme.</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sv-SE" sz="1200" dirty="0">
              <a:latin typeface="Georgia" panose="02040502050405020303" pitchFamily="18"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sv-SE" sz="1200" dirty="0">
              <a:latin typeface="Georgia" panose="02040502050405020303" pitchFamily="18" charset="0"/>
              <a:cs typeface="Arial" panose="020B0604020202020204" pitchFamily="34" charset="0"/>
            </a:endParaRPr>
          </a:p>
          <a:p>
            <a:endParaRPr lang="sv-SE" sz="1200" b="1" kern="1200" dirty="0">
              <a:solidFill>
                <a:schemeClr val="tx1"/>
              </a:solidFill>
              <a:effectLst/>
              <a:latin typeface="+mn-lt"/>
              <a:ea typeface="+mn-ea"/>
              <a:cs typeface="+mn-cs"/>
            </a:endParaRPr>
          </a:p>
          <a:p>
            <a:endParaRPr lang="sv-SE" b="1" dirty="0"/>
          </a:p>
        </p:txBody>
      </p:sp>
      <p:sp>
        <p:nvSpPr>
          <p:cNvPr id="4" name="Platshållare för bildnummer 3"/>
          <p:cNvSpPr>
            <a:spLocks noGrp="1"/>
          </p:cNvSpPr>
          <p:nvPr>
            <p:ph type="sldNum" sz="quarter" idx="5"/>
          </p:nvPr>
        </p:nvSpPr>
        <p:spPr/>
        <p:txBody>
          <a:bodyPr/>
          <a:lstStyle/>
          <a:p>
            <a:fld id="{F4596ABF-A445-4727-B56C-ABD83AD6AF27}" type="slidenum">
              <a:rPr lang="sv-SE" smtClean="0"/>
              <a:t>6</a:t>
            </a:fld>
            <a:endParaRPr lang="sv-SE"/>
          </a:p>
        </p:txBody>
      </p:sp>
    </p:spTree>
    <p:extLst>
      <p:ext uri="{BB962C8B-B14F-4D97-AF65-F5344CB8AC3E}">
        <p14:creationId xmlns:p14="http://schemas.microsoft.com/office/powerpoint/2010/main" val="4261060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latin typeface="Georgia" panose="02040502050405020303" pitchFamily="18" charset="0"/>
                <a:cs typeface="Arial" panose="020B0604020202020204" pitchFamily="34" charset="0"/>
              </a:rPr>
              <a:t>Länsstyrelserna fick i sitt regleringsbrev för 2018 i uppdrag att upprätta regionala planer för infrastruktur för elfordon och förnybara drivmedel. I och med att omvärlden snabbt förändras ska planen aktualiseras rörande förslag på konkreta åtgärder samt stöd för fysisk planering hos länets kommuner.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latin typeface="Georgia" panose="02040502050405020303"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latin typeface="Georgia" panose="02040502050405020303" pitchFamily="18" charset="0"/>
                <a:cs typeface="Arial" panose="020B0604020202020204" pitchFamily="34" charset="0"/>
              </a:rPr>
              <a:t>I den aktualiserade planen kommer vi att 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latin typeface="Georgia" panose="02040502050405020303" pitchFamily="18" charset="0"/>
              <a:cs typeface="Arial" panose="020B0604020202020204" pitchFamily="34" charset="0"/>
            </a:endParaRPr>
          </a:p>
          <a:p>
            <a:r>
              <a:rPr lang="sv-SE" sz="1200" dirty="0">
                <a:latin typeface="Georgia" panose="02040502050405020303" pitchFamily="18" charset="0"/>
                <a:cs typeface="Arial" panose="020B0604020202020204" pitchFamily="34" charset="0"/>
              </a:rPr>
              <a:t>Utvecklade avsnitt om elektrifiering – då det hänt mycket inom området de senaste åren</a:t>
            </a:r>
          </a:p>
          <a:p>
            <a:r>
              <a:rPr lang="sv-SE" sz="1200" dirty="0">
                <a:latin typeface="Georgia" panose="02040502050405020303" pitchFamily="18" charset="0"/>
                <a:cs typeface="Arial" panose="020B0604020202020204" pitchFamily="34" charset="0"/>
              </a:rPr>
              <a:t>Uppdaterade fordonsprognoser – som ligger till grund för att peka ut lämpliga platser för ny infrastruktur. Förslagen kommer att diskuteras med kommunerna samt näringslivsaktörer. </a:t>
            </a:r>
          </a:p>
          <a:p>
            <a:r>
              <a:rPr lang="sv-SE" sz="1200" dirty="0">
                <a:latin typeface="Georgia" panose="02040502050405020303" pitchFamily="18" charset="0"/>
                <a:cs typeface="Arial" panose="020B0604020202020204" pitchFamily="34" charset="0"/>
              </a:rPr>
              <a:t>Förslag på åtgärder för offentliga aktörer som främjar utbyggnad.</a:t>
            </a:r>
          </a:p>
          <a:p>
            <a:endParaRPr lang="sv-SE" b="1" dirty="0"/>
          </a:p>
        </p:txBody>
      </p:sp>
      <p:sp>
        <p:nvSpPr>
          <p:cNvPr id="4" name="Platshållare för bildnummer 3"/>
          <p:cNvSpPr>
            <a:spLocks noGrp="1"/>
          </p:cNvSpPr>
          <p:nvPr>
            <p:ph type="sldNum" sz="quarter" idx="5"/>
          </p:nvPr>
        </p:nvSpPr>
        <p:spPr/>
        <p:txBody>
          <a:bodyPr/>
          <a:lstStyle/>
          <a:p>
            <a:fld id="{F4596ABF-A445-4727-B56C-ABD83AD6AF27}" type="slidenum">
              <a:rPr lang="sv-SE" smtClean="0"/>
              <a:t>7</a:t>
            </a:fld>
            <a:endParaRPr lang="sv-SE"/>
          </a:p>
        </p:txBody>
      </p:sp>
    </p:spTree>
    <p:extLst>
      <p:ext uri="{BB962C8B-B14F-4D97-AF65-F5344CB8AC3E}">
        <p14:creationId xmlns:p14="http://schemas.microsoft.com/office/powerpoint/2010/main" val="3877992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312A80-DD6A-4156-B3B1-956C8FE0C465}"/>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293EA4A3-CE27-4E3C-B57E-03ADD1263F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7FC2DDF6-ECA1-46DA-8296-39E502035F2B}"/>
              </a:ext>
            </a:extLst>
          </p:cNvPr>
          <p:cNvSpPr>
            <a:spLocks noGrp="1"/>
          </p:cNvSpPr>
          <p:nvPr>
            <p:ph type="dt" sz="half" idx="10"/>
          </p:nvPr>
        </p:nvSpPr>
        <p:spPr/>
        <p:txBody>
          <a:bodyPr/>
          <a:lstStyle/>
          <a:p>
            <a:fld id="{7B5E618D-3571-48E7-885C-7A7B1BFE46E3}" type="datetimeFigureOut">
              <a:rPr lang="sv-SE" smtClean="0"/>
              <a:t>2023-09-07</a:t>
            </a:fld>
            <a:endParaRPr lang="sv-SE"/>
          </a:p>
        </p:txBody>
      </p:sp>
      <p:sp>
        <p:nvSpPr>
          <p:cNvPr id="5" name="Platshållare för sidfot 4">
            <a:extLst>
              <a:ext uri="{FF2B5EF4-FFF2-40B4-BE49-F238E27FC236}">
                <a16:creationId xmlns:a16="http://schemas.microsoft.com/office/drawing/2014/main" id="{7A99CCA6-6B9F-4E03-B77D-CABE64324E9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2238047-C39A-454F-8034-B312EE31EDB3}"/>
              </a:ext>
            </a:extLst>
          </p:cNvPr>
          <p:cNvSpPr>
            <a:spLocks noGrp="1"/>
          </p:cNvSpPr>
          <p:nvPr>
            <p:ph type="sldNum" sz="quarter" idx="12"/>
          </p:nvPr>
        </p:nvSpPr>
        <p:spPr/>
        <p:txBody>
          <a:bodyPr/>
          <a:lstStyle/>
          <a:p>
            <a:fld id="{EAB3F4E5-84D2-40CA-A6A9-4B4BAC55F128}" type="slidenum">
              <a:rPr lang="sv-SE" smtClean="0"/>
              <a:t>‹#›</a:t>
            </a:fld>
            <a:endParaRPr lang="sv-SE"/>
          </a:p>
        </p:txBody>
      </p:sp>
    </p:spTree>
    <p:extLst>
      <p:ext uri="{BB962C8B-B14F-4D97-AF65-F5344CB8AC3E}">
        <p14:creationId xmlns:p14="http://schemas.microsoft.com/office/powerpoint/2010/main" val="2414511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9787E12-AA1D-4E1D-A657-6D3F589727B5}"/>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6EB29368-A9C3-4DD6-BDAA-69AAA1C584B2}"/>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98C5F98-D2A2-446D-A9FA-E32F9C7D5F37}"/>
              </a:ext>
            </a:extLst>
          </p:cNvPr>
          <p:cNvSpPr>
            <a:spLocks noGrp="1"/>
          </p:cNvSpPr>
          <p:nvPr>
            <p:ph type="dt" sz="half" idx="10"/>
          </p:nvPr>
        </p:nvSpPr>
        <p:spPr/>
        <p:txBody>
          <a:bodyPr/>
          <a:lstStyle/>
          <a:p>
            <a:fld id="{7B5E618D-3571-48E7-885C-7A7B1BFE46E3}" type="datetimeFigureOut">
              <a:rPr lang="sv-SE" smtClean="0"/>
              <a:t>2023-09-07</a:t>
            </a:fld>
            <a:endParaRPr lang="sv-SE"/>
          </a:p>
        </p:txBody>
      </p:sp>
      <p:sp>
        <p:nvSpPr>
          <p:cNvPr id="5" name="Platshållare för sidfot 4">
            <a:extLst>
              <a:ext uri="{FF2B5EF4-FFF2-40B4-BE49-F238E27FC236}">
                <a16:creationId xmlns:a16="http://schemas.microsoft.com/office/drawing/2014/main" id="{D337F031-F8A3-44FF-B72B-3BFE9C28F23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7D5455B-2A35-42E8-88EE-4CF2CC75CB5D}"/>
              </a:ext>
            </a:extLst>
          </p:cNvPr>
          <p:cNvSpPr>
            <a:spLocks noGrp="1"/>
          </p:cNvSpPr>
          <p:nvPr>
            <p:ph type="sldNum" sz="quarter" idx="12"/>
          </p:nvPr>
        </p:nvSpPr>
        <p:spPr/>
        <p:txBody>
          <a:bodyPr/>
          <a:lstStyle/>
          <a:p>
            <a:fld id="{EAB3F4E5-84D2-40CA-A6A9-4B4BAC55F128}" type="slidenum">
              <a:rPr lang="sv-SE" smtClean="0"/>
              <a:t>‹#›</a:t>
            </a:fld>
            <a:endParaRPr lang="sv-SE"/>
          </a:p>
        </p:txBody>
      </p:sp>
    </p:spTree>
    <p:extLst>
      <p:ext uri="{BB962C8B-B14F-4D97-AF65-F5344CB8AC3E}">
        <p14:creationId xmlns:p14="http://schemas.microsoft.com/office/powerpoint/2010/main" val="3149462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836FA964-A83A-4E75-A3EE-16846E8C0F08}"/>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67596B0B-6220-445A-8F77-E8F94B40F4CC}"/>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64DC1E1-D652-4642-BFBE-699926FDB6D1}"/>
              </a:ext>
            </a:extLst>
          </p:cNvPr>
          <p:cNvSpPr>
            <a:spLocks noGrp="1"/>
          </p:cNvSpPr>
          <p:nvPr>
            <p:ph type="dt" sz="half" idx="10"/>
          </p:nvPr>
        </p:nvSpPr>
        <p:spPr/>
        <p:txBody>
          <a:bodyPr/>
          <a:lstStyle/>
          <a:p>
            <a:fld id="{7B5E618D-3571-48E7-885C-7A7B1BFE46E3}" type="datetimeFigureOut">
              <a:rPr lang="sv-SE" smtClean="0"/>
              <a:t>2023-09-07</a:t>
            </a:fld>
            <a:endParaRPr lang="sv-SE"/>
          </a:p>
        </p:txBody>
      </p:sp>
      <p:sp>
        <p:nvSpPr>
          <p:cNvPr id="5" name="Platshållare för sidfot 4">
            <a:extLst>
              <a:ext uri="{FF2B5EF4-FFF2-40B4-BE49-F238E27FC236}">
                <a16:creationId xmlns:a16="http://schemas.microsoft.com/office/drawing/2014/main" id="{41A142E3-F62C-4835-9A94-4687AFA23CB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E1F76DA-494F-4BEA-A66D-A415B6B95C8E}"/>
              </a:ext>
            </a:extLst>
          </p:cNvPr>
          <p:cNvSpPr>
            <a:spLocks noGrp="1"/>
          </p:cNvSpPr>
          <p:nvPr>
            <p:ph type="sldNum" sz="quarter" idx="12"/>
          </p:nvPr>
        </p:nvSpPr>
        <p:spPr/>
        <p:txBody>
          <a:bodyPr/>
          <a:lstStyle/>
          <a:p>
            <a:fld id="{EAB3F4E5-84D2-40CA-A6A9-4B4BAC55F128}" type="slidenum">
              <a:rPr lang="sv-SE" smtClean="0"/>
              <a:t>‹#›</a:t>
            </a:fld>
            <a:endParaRPr lang="sv-SE"/>
          </a:p>
        </p:txBody>
      </p:sp>
    </p:spTree>
    <p:extLst>
      <p:ext uri="{BB962C8B-B14F-4D97-AF65-F5344CB8AC3E}">
        <p14:creationId xmlns:p14="http://schemas.microsoft.com/office/powerpoint/2010/main" val="2108302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2F0469-D452-4254-A41A-FBBC29524A4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CC5EBE8-4744-48D9-BBD0-0FB76D59DA83}"/>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635732D-EADB-4F9C-80E0-448D58C4BAC7}"/>
              </a:ext>
            </a:extLst>
          </p:cNvPr>
          <p:cNvSpPr>
            <a:spLocks noGrp="1"/>
          </p:cNvSpPr>
          <p:nvPr>
            <p:ph type="dt" sz="half" idx="10"/>
          </p:nvPr>
        </p:nvSpPr>
        <p:spPr/>
        <p:txBody>
          <a:bodyPr/>
          <a:lstStyle/>
          <a:p>
            <a:fld id="{7B5E618D-3571-48E7-885C-7A7B1BFE46E3}" type="datetimeFigureOut">
              <a:rPr lang="sv-SE" smtClean="0"/>
              <a:t>2023-09-07</a:t>
            </a:fld>
            <a:endParaRPr lang="sv-SE"/>
          </a:p>
        </p:txBody>
      </p:sp>
      <p:sp>
        <p:nvSpPr>
          <p:cNvPr id="5" name="Platshållare för sidfot 4">
            <a:extLst>
              <a:ext uri="{FF2B5EF4-FFF2-40B4-BE49-F238E27FC236}">
                <a16:creationId xmlns:a16="http://schemas.microsoft.com/office/drawing/2014/main" id="{EC1497FC-9347-4036-B418-8E85ACCDFC4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623A39F-6301-4FC5-99DB-89852D9C0E6F}"/>
              </a:ext>
            </a:extLst>
          </p:cNvPr>
          <p:cNvSpPr>
            <a:spLocks noGrp="1"/>
          </p:cNvSpPr>
          <p:nvPr>
            <p:ph type="sldNum" sz="quarter" idx="12"/>
          </p:nvPr>
        </p:nvSpPr>
        <p:spPr/>
        <p:txBody>
          <a:bodyPr/>
          <a:lstStyle/>
          <a:p>
            <a:fld id="{EAB3F4E5-84D2-40CA-A6A9-4B4BAC55F128}" type="slidenum">
              <a:rPr lang="sv-SE" smtClean="0"/>
              <a:t>‹#›</a:t>
            </a:fld>
            <a:endParaRPr lang="sv-SE"/>
          </a:p>
        </p:txBody>
      </p:sp>
    </p:spTree>
    <p:extLst>
      <p:ext uri="{BB962C8B-B14F-4D97-AF65-F5344CB8AC3E}">
        <p14:creationId xmlns:p14="http://schemas.microsoft.com/office/powerpoint/2010/main" val="379078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1C339D-97AB-41A7-9EB7-76952462C3FD}"/>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9BA1E4FE-2B56-42E4-A6F0-0664B6CF1A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32B6F884-9732-41C1-B268-B6EB722A1584}"/>
              </a:ext>
            </a:extLst>
          </p:cNvPr>
          <p:cNvSpPr>
            <a:spLocks noGrp="1"/>
          </p:cNvSpPr>
          <p:nvPr>
            <p:ph type="dt" sz="half" idx="10"/>
          </p:nvPr>
        </p:nvSpPr>
        <p:spPr/>
        <p:txBody>
          <a:bodyPr/>
          <a:lstStyle/>
          <a:p>
            <a:fld id="{7B5E618D-3571-48E7-885C-7A7B1BFE46E3}" type="datetimeFigureOut">
              <a:rPr lang="sv-SE" smtClean="0"/>
              <a:t>2023-09-07</a:t>
            </a:fld>
            <a:endParaRPr lang="sv-SE"/>
          </a:p>
        </p:txBody>
      </p:sp>
      <p:sp>
        <p:nvSpPr>
          <p:cNvPr id="5" name="Platshållare för sidfot 4">
            <a:extLst>
              <a:ext uri="{FF2B5EF4-FFF2-40B4-BE49-F238E27FC236}">
                <a16:creationId xmlns:a16="http://schemas.microsoft.com/office/drawing/2014/main" id="{6C0FF067-A3ED-45CC-8CD2-8F5B14E6CAF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9219945-2E55-40F8-B7D5-006272B3F4D4}"/>
              </a:ext>
            </a:extLst>
          </p:cNvPr>
          <p:cNvSpPr>
            <a:spLocks noGrp="1"/>
          </p:cNvSpPr>
          <p:nvPr>
            <p:ph type="sldNum" sz="quarter" idx="12"/>
          </p:nvPr>
        </p:nvSpPr>
        <p:spPr/>
        <p:txBody>
          <a:bodyPr/>
          <a:lstStyle/>
          <a:p>
            <a:fld id="{EAB3F4E5-84D2-40CA-A6A9-4B4BAC55F128}" type="slidenum">
              <a:rPr lang="sv-SE" smtClean="0"/>
              <a:t>‹#›</a:t>
            </a:fld>
            <a:endParaRPr lang="sv-SE"/>
          </a:p>
        </p:txBody>
      </p:sp>
    </p:spTree>
    <p:extLst>
      <p:ext uri="{BB962C8B-B14F-4D97-AF65-F5344CB8AC3E}">
        <p14:creationId xmlns:p14="http://schemas.microsoft.com/office/powerpoint/2010/main" val="2422876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4FA25B1-4E12-4B59-8F2C-55C3FEB9078E}"/>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C6BA184-2D3A-485B-B852-2563F3E347E5}"/>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F776F9F1-48A6-4928-BC9B-A7C25644D936}"/>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E57E47BC-D8AA-4E1E-8A38-0CCC17445365}"/>
              </a:ext>
            </a:extLst>
          </p:cNvPr>
          <p:cNvSpPr>
            <a:spLocks noGrp="1"/>
          </p:cNvSpPr>
          <p:nvPr>
            <p:ph type="dt" sz="half" idx="10"/>
          </p:nvPr>
        </p:nvSpPr>
        <p:spPr/>
        <p:txBody>
          <a:bodyPr/>
          <a:lstStyle/>
          <a:p>
            <a:fld id="{7B5E618D-3571-48E7-885C-7A7B1BFE46E3}" type="datetimeFigureOut">
              <a:rPr lang="sv-SE" smtClean="0"/>
              <a:t>2023-09-07</a:t>
            </a:fld>
            <a:endParaRPr lang="sv-SE"/>
          </a:p>
        </p:txBody>
      </p:sp>
      <p:sp>
        <p:nvSpPr>
          <p:cNvPr id="6" name="Platshållare för sidfot 5">
            <a:extLst>
              <a:ext uri="{FF2B5EF4-FFF2-40B4-BE49-F238E27FC236}">
                <a16:creationId xmlns:a16="http://schemas.microsoft.com/office/drawing/2014/main" id="{C03490F6-75AE-4A31-B69E-AD998130355C}"/>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AB44C30-EF18-4E18-B013-99C1F3E2AE89}"/>
              </a:ext>
            </a:extLst>
          </p:cNvPr>
          <p:cNvSpPr>
            <a:spLocks noGrp="1"/>
          </p:cNvSpPr>
          <p:nvPr>
            <p:ph type="sldNum" sz="quarter" idx="12"/>
          </p:nvPr>
        </p:nvSpPr>
        <p:spPr/>
        <p:txBody>
          <a:bodyPr/>
          <a:lstStyle/>
          <a:p>
            <a:fld id="{EAB3F4E5-84D2-40CA-A6A9-4B4BAC55F128}" type="slidenum">
              <a:rPr lang="sv-SE" smtClean="0"/>
              <a:t>‹#›</a:t>
            </a:fld>
            <a:endParaRPr lang="sv-SE"/>
          </a:p>
        </p:txBody>
      </p:sp>
    </p:spTree>
    <p:extLst>
      <p:ext uri="{BB962C8B-B14F-4D97-AF65-F5344CB8AC3E}">
        <p14:creationId xmlns:p14="http://schemas.microsoft.com/office/powerpoint/2010/main" val="1628942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2F87332-FF2C-47A5-8541-4B1B1D316331}"/>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C675DA99-1886-44E2-BA2E-40AAC95127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F3EAEEDA-4B80-47F9-BD9F-E2977CE33B05}"/>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1C25C1D8-4303-4EBE-96C7-9A8B0D71CB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E2E37533-E27E-4B0B-BD9A-404F46C9964F}"/>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29AE2C5F-D102-46A2-98C1-4138B2BDFB85}"/>
              </a:ext>
            </a:extLst>
          </p:cNvPr>
          <p:cNvSpPr>
            <a:spLocks noGrp="1"/>
          </p:cNvSpPr>
          <p:nvPr>
            <p:ph type="dt" sz="half" idx="10"/>
          </p:nvPr>
        </p:nvSpPr>
        <p:spPr/>
        <p:txBody>
          <a:bodyPr/>
          <a:lstStyle/>
          <a:p>
            <a:fld id="{7B5E618D-3571-48E7-885C-7A7B1BFE46E3}" type="datetimeFigureOut">
              <a:rPr lang="sv-SE" smtClean="0"/>
              <a:t>2023-09-07</a:t>
            </a:fld>
            <a:endParaRPr lang="sv-SE"/>
          </a:p>
        </p:txBody>
      </p:sp>
      <p:sp>
        <p:nvSpPr>
          <p:cNvPr id="8" name="Platshållare för sidfot 7">
            <a:extLst>
              <a:ext uri="{FF2B5EF4-FFF2-40B4-BE49-F238E27FC236}">
                <a16:creationId xmlns:a16="http://schemas.microsoft.com/office/drawing/2014/main" id="{831B4C12-0B19-4B42-BE8A-E20BDFE5680E}"/>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40B6FC16-0A66-47FD-83E6-FC542A5A7F37}"/>
              </a:ext>
            </a:extLst>
          </p:cNvPr>
          <p:cNvSpPr>
            <a:spLocks noGrp="1"/>
          </p:cNvSpPr>
          <p:nvPr>
            <p:ph type="sldNum" sz="quarter" idx="12"/>
          </p:nvPr>
        </p:nvSpPr>
        <p:spPr/>
        <p:txBody>
          <a:bodyPr/>
          <a:lstStyle/>
          <a:p>
            <a:fld id="{EAB3F4E5-84D2-40CA-A6A9-4B4BAC55F128}" type="slidenum">
              <a:rPr lang="sv-SE" smtClean="0"/>
              <a:t>‹#›</a:t>
            </a:fld>
            <a:endParaRPr lang="sv-SE"/>
          </a:p>
        </p:txBody>
      </p:sp>
    </p:spTree>
    <p:extLst>
      <p:ext uri="{BB962C8B-B14F-4D97-AF65-F5344CB8AC3E}">
        <p14:creationId xmlns:p14="http://schemas.microsoft.com/office/powerpoint/2010/main" val="1156605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A39969E-4144-4EB7-9D66-4BD0CAE74AB2}"/>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9072BF96-9A2A-463E-BF47-72F352BB535E}"/>
              </a:ext>
            </a:extLst>
          </p:cNvPr>
          <p:cNvSpPr>
            <a:spLocks noGrp="1"/>
          </p:cNvSpPr>
          <p:nvPr>
            <p:ph type="dt" sz="half" idx="10"/>
          </p:nvPr>
        </p:nvSpPr>
        <p:spPr/>
        <p:txBody>
          <a:bodyPr/>
          <a:lstStyle/>
          <a:p>
            <a:fld id="{7B5E618D-3571-48E7-885C-7A7B1BFE46E3}" type="datetimeFigureOut">
              <a:rPr lang="sv-SE" smtClean="0"/>
              <a:t>2023-09-07</a:t>
            </a:fld>
            <a:endParaRPr lang="sv-SE"/>
          </a:p>
        </p:txBody>
      </p:sp>
      <p:sp>
        <p:nvSpPr>
          <p:cNvPr id="4" name="Platshållare för sidfot 3">
            <a:extLst>
              <a:ext uri="{FF2B5EF4-FFF2-40B4-BE49-F238E27FC236}">
                <a16:creationId xmlns:a16="http://schemas.microsoft.com/office/drawing/2014/main" id="{274BC6AB-1A75-4281-B25C-8A29BF8647BD}"/>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84902D5-84B6-4780-8E7C-45EEE6894729}"/>
              </a:ext>
            </a:extLst>
          </p:cNvPr>
          <p:cNvSpPr>
            <a:spLocks noGrp="1"/>
          </p:cNvSpPr>
          <p:nvPr>
            <p:ph type="sldNum" sz="quarter" idx="12"/>
          </p:nvPr>
        </p:nvSpPr>
        <p:spPr/>
        <p:txBody>
          <a:bodyPr/>
          <a:lstStyle/>
          <a:p>
            <a:fld id="{EAB3F4E5-84D2-40CA-A6A9-4B4BAC55F128}" type="slidenum">
              <a:rPr lang="sv-SE" smtClean="0"/>
              <a:t>‹#›</a:t>
            </a:fld>
            <a:endParaRPr lang="sv-SE"/>
          </a:p>
        </p:txBody>
      </p:sp>
    </p:spTree>
    <p:extLst>
      <p:ext uri="{BB962C8B-B14F-4D97-AF65-F5344CB8AC3E}">
        <p14:creationId xmlns:p14="http://schemas.microsoft.com/office/powerpoint/2010/main" val="2210379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0EDACEEF-69F3-4B85-A079-D375DF1504BF}"/>
              </a:ext>
            </a:extLst>
          </p:cNvPr>
          <p:cNvSpPr>
            <a:spLocks noGrp="1"/>
          </p:cNvSpPr>
          <p:nvPr>
            <p:ph type="dt" sz="half" idx="10"/>
          </p:nvPr>
        </p:nvSpPr>
        <p:spPr/>
        <p:txBody>
          <a:bodyPr/>
          <a:lstStyle/>
          <a:p>
            <a:fld id="{7B5E618D-3571-48E7-885C-7A7B1BFE46E3}" type="datetimeFigureOut">
              <a:rPr lang="sv-SE" smtClean="0"/>
              <a:t>2023-09-07</a:t>
            </a:fld>
            <a:endParaRPr lang="sv-SE"/>
          </a:p>
        </p:txBody>
      </p:sp>
      <p:sp>
        <p:nvSpPr>
          <p:cNvPr id="3" name="Platshållare för sidfot 2">
            <a:extLst>
              <a:ext uri="{FF2B5EF4-FFF2-40B4-BE49-F238E27FC236}">
                <a16:creationId xmlns:a16="http://schemas.microsoft.com/office/drawing/2014/main" id="{6FCCF2E3-8653-4BB0-8E05-E5AFB7749DD6}"/>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58903288-0386-4A6D-BC6E-9CD141C9E34D}"/>
              </a:ext>
            </a:extLst>
          </p:cNvPr>
          <p:cNvSpPr>
            <a:spLocks noGrp="1"/>
          </p:cNvSpPr>
          <p:nvPr>
            <p:ph type="sldNum" sz="quarter" idx="12"/>
          </p:nvPr>
        </p:nvSpPr>
        <p:spPr/>
        <p:txBody>
          <a:bodyPr/>
          <a:lstStyle/>
          <a:p>
            <a:fld id="{EAB3F4E5-84D2-40CA-A6A9-4B4BAC55F128}" type="slidenum">
              <a:rPr lang="sv-SE" smtClean="0"/>
              <a:t>‹#›</a:t>
            </a:fld>
            <a:endParaRPr lang="sv-SE"/>
          </a:p>
        </p:txBody>
      </p:sp>
    </p:spTree>
    <p:extLst>
      <p:ext uri="{BB962C8B-B14F-4D97-AF65-F5344CB8AC3E}">
        <p14:creationId xmlns:p14="http://schemas.microsoft.com/office/powerpoint/2010/main" val="3217039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F503310-DCE2-4D09-A73D-BC1E055DF173}"/>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F7BA233-5914-4E07-8416-CBB3DEE69D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1C420766-D82A-4D12-B204-BCF44C1BFB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AF2C49F3-55FD-4EF7-9FBB-7E044B19B4DB}"/>
              </a:ext>
            </a:extLst>
          </p:cNvPr>
          <p:cNvSpPr>
            <a:spLocks noGrp="1"/>
          </p:cNvSpPr>
          <p:nvPr>
            <p:ph type="dt" sz="half" idx="10"/>
          </p:nvPr>
        </p:nvSpPr>
        <p:spPr/>
        <p:txBody>
          <a:bodyPr/>
          <a:lstStyle/>
          <a:p>
            <a:fld id="{7B5E618D-3571-48E7-885C-7A7B1BFE46E3}" type="datetimeFigureOut">
              <a:rPr lang="sv-SE" smtClean="0"/>
              <a:t>2023-09-07</a:t>
            </a:fld>
            <a:endParaRPr lang="sv-SE"/>
          </a:p>
        </p:txBody>
      </p:sp>
      <p:sp>
        <p:nvSpPr>
          <p:cNvPr id="6" name="Platshållare för sidfot 5">
            <a:extLst>
              <a:ext uri="{FF2B5EF4-FFF2-40B4-BE49-F238E27FC236}">
                <a16:creationId xmlns:a16="http://schemas.microsoft.com/office/drawing/2014/main" id="{4B2A3854-CFEF-4C5B-90E7-7131050D481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3EEB333E-05BE-402E-8478-282BD0484B6E}"/>
              </a:ext>
            </a:extLst>
          </p:cNvPr>
          <p:cNvSpPr>
            <a:spLocks noGrp="1"/>
          </p:cNvSpPr>
          <p:nvPr>
            <p:ph type="sldNum" sz="quarter" idx="12"/>
          </p:nvPr>
        </p:nvSpPr>
        <p:spPr/>
        <p:txBody>
          <a:bodyPr/>
          <a:lstStyle/>
          <a:p>
            <a:fld id="{EAB3F4E5-84D2-40CA-A6A9-4B4BAC55F128}" type="slidenum">
              <a:rPr lang="sv-SE" smtClean="0"/>
              <a:t>‹#›</a:t>
            </a:fld>
            <a:endParaRPr lang="sv-SE"/>
          </a:p>
        </p:txBody>
      </p:sp>
    </p:spTree>
    <p:extLst>
      <p:ext uri="{BB962C8B-B14F-4D97-AF65-F5344CB8AC3E}">
        <p14:creationId xmlns:p14="http://schemas.microsoft.com/office/powerpoint/2010/main" val="2596708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EF051DB-793A-48D8-A566-CA7653906D90}"/>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7F678C6D-A159-46C9-891C-BC6D6C49DD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0DFCD347-1715-4D2E-958F-2AA27B2DDE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82CD0ABF-7556-4604-9B39-63238EBC7C7B}"/>
              </a:ext>
            </a:extLst>
          </p:cNvPr>
          <p:cNvSpPr>
            <a:spLocks noGrp="1"/>
          </p:cNvSpPr>
          <p:nvPr>
            <p:ph type="dt" sz="half" idx="10"/>
          </p:nvPr>
        </p:nvSpPr>
        <p:spPr/>
        <p:txBody>
          <a:bodyPr/>
          <a:lstStyle/>
          <a:p>
            <a:fld id="{7B5E618D-3571-48E7-885C-7A7B1BFE46E3}" type="datetimeFigureOut">
              <a:rPr lang="sv-SE" smtClean="0"/>
              <a:t>2023-09-07</a:t>
            </a:fld>
            <a:endParaRPr lang="sv-SE"/>
          </a:p>
        </p:txBody>
      </p:sp>
      <p:sp>
        <p:nvSpPr>
          <p:cNvPr id="6" name="Platshållare för sidfot 5">
            <a:extLst>
              <a:ext uri="{FF2B5EF4-FFF2-40B4-BE49-F238E27FC236}">
                <a16:creationId xmlns:a16="http://schemas.microsoft.com/office/drawing/2014/main" id="{2F799BEA-86B4-4472-AAC5-40054C7D4E62}"/>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6D3F19A4-659A-414D-AF7B-64427980F2A6}"/>
              </a:ext>
            </a:extLst>
          </p:cNvPr>
          <p:cNvSpPr>
            <a:spLocks noGrp="1"/>
          </p:cNvSpPr>
          <p:nvPr>
            <p:ph type="sldNum" sz="quarter" idx="12"/>
          </p:nvPr>
        </p:nvSpPr>
        <p:spPr/>
        <p:txBody>
          <a:bodyPr/>
          <a:lstStyle/>
          <a:p>
            <a:fld id="{EAB3F4E5-84D2-40CA-A6A9-4B4BAC55F128}" type="slidenum">
              <a:rPr lang="sv-SE" smtClean="0"/>
              <a:t>‹#›</a:t>
            </a:fld>
            <a:endParaRPr lang="sv-SE"/>
          </a:p>
        </p:txBody>
      </p:sp>
    </p:spTree>
    <p:extLst>
      <p:ext uri="{BB962C8B-B14F-4D97-AF65-F5344CB8AC3E}">
        <p14:creationId xmlns:p14="http://schemas.microsoft.com/office/powerpoint/2010/main" val="180233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F91BBCF-0DEA-41E0-B4C2-4BEAA3D0A5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E9A57874-A86A-4216-8E07-8789724269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682893E-5A13-4BB4-B196-701BF88161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5E618D-3571-48E7-885C-7A7B1BFE46E3}" type="datetimeFigureOut">
              <a:rPr lang="sv-SE" smtClean="0"/>
              <a:t>2023-09-07</a:t>
            </a:fld>
            <a:endParaRPr lang="sv-SE"/>
          </a:p>
        </p:txBody>
      </p:sp>
      <p:sp>
        <p:nvSpPr>
          <p:cNvPr id="5" name="Platshållare för sidfot 4">
            <a:extLst>
              <a:ext uri="{FF2B5EF4-FFF2-40B4-BE49-F238E27FC236}">
                <a16:creationId xmlns:a16="http://schemas.microsoft.com/office/drawing/2014/main" id="{4805B346-A110-458E-B363-96A5C9F4B9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D3CCC681-B5A3-4316-A7A8-2D46F16762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B3F4E5-84D2-40CA-A6A9-4B4BAC55F128}" type="slidenum">
              <a:rPr lang="sv-SE" smtClean="0"/>
              <a:t>‹#›</a:t>
            </a:fld>
            <a:endParaRPr lang="sv-SE"/>
          </a:p>
        </p:txBody>
      </p:sp>
    </p:spTree>
    <p:extLst>
      <p:ext uri="{BB962C8B-B14F-4D97-AF65-F5344CB8AC3E}">
        <p14:creationId xmlns:p14="http://schemas.microsoft.com/office/powerpoint/2010/main" val="20843124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A8232410-A931-4802-B839-9E0227775F78}"/>
              </a:ext>
            </a:extLst>
          </p:cNvPr>
          <p:cNvPicPr>
            <a:picLocks noChangeAspect="1"/>
          </p:cNvPicPr>
          <p:nvPr/>
        </p:nvPicPr>
        <p:blipFill rotWithShape="1">
          <a:blip r:embed="rId3">
            <a:extLst>
              <a:ext uri="{28A0092B-C50C-407E-A947-70E740481C1C}">
                <a14:useLocalDpi xmlns:a14="http://schemas.microsoft.com/office/drawing/2010/main" val="0"/>
              </a:ext>
            </a:extLst>
          </a:blip>
          <a:srcRect t="10773"/>
          <a:stretch/>
        </p:blipFill>
        <p:spPr>
          <a:xfrm>
            <a:off x="0" y="-238634"/>
            <a:ext cx="12192000" cy="6119191"/>
          </a:xfrm>
          <a:prstGeom prst="rect">
            <a:avLst/>
          </a:prstGeom>
        </p:spPr>
      </p:pic>
      <p:sp>
        <p:nvSpPr>
          <p:cNvPr id="2" name="Rubrik 1">
            <a:extLst>
              <a:ext uri="{FF2B5EF4-FFF2-40B4-BE49-F238E27FC236}">
                <a16:creationId xmlns:a16="http://schemas.microsoft.com/office/drawing/2014/main" id="{7C6FB00E-DA3C-4C63-BC28-921699CD3145}"/>
              </a:ext>
            </a:extLst>
          </p:cNvPr>
          <p:cNvSpPr>
            <a:spLocks noGrp="1"/>
          </p:cNvSpPr>
          <p:nvPr>
            <p:ph type="ctrTitle"/>
          </p:nvPr>
        </p:nvSpPr>
        <p:spPr>
          <a:xfrm>
            <a:off x="6096000" y="3824409"/>
            <a:ext cx="5791200" cy="1688782"/>
          </a:xfrm>
          <a:solidFill>
            <a:schemeClr val="bg1"/>
          </a:solidFill>
        </p:spPr>
        <p:txBody>
          <a:bodyPr>
            <a:noAutofit/>
          </a:bodyPr>
          <a:lstStyle/>
          <a:p>
            <a:r>
              <a:rPr lang="sv-SE" sz="4000" dirty="0" err="1">
                <a:latin typeface="Georgia" panose="02040502050405020303" pitchFamily="18" charset="0"/>
              </a:rPr>
              <a:t>ELsmarta</a:t>
            </a:r>
            <a:r>
              <a:rPr lang="sv-SE" sz="4000" dirty="0">
                <a:latin typeface="Georgia" panose="02040502050405020303" pitchFamily="18" charset="0"/>
              </a:rPr>
              <a:t> Östergötland</a:t>
            </a:r>
            <a:br>
              <a:rPr lang="sv-SE" sz="4000" dirty="0">
                <a:latin typeface="Georgia" panose="02040502050405020303" pitchFamily="18" charset="0"/>
              </a:rPr>
            </a:br>
            <a:r>
              <a:rPr lang="sv-SE" sz="2800" dirty="0">
                <a:latin typeface="Georgia" panose="02040502050405020303" pitchFamily="18" charset="0"/>
              </a:rPr>
              <a:t>- Modul 2</a:t>
            </a:r>
            <a:br>
              <a:rPr lang="sv-SE" sz="4000" dirty="0">
                <a:latin typeface="Georgia" panose="02040502050405020303" pitchFamily="18" charset="0"/>
              </a:rPr>
            </a:br>
            <a:endParaRPr lang="sv-SE" sz="2000" dirty="0">
              <a:latin typeface="Georgia" panose="02040502050405020303" pitchFamily="18" charset="0"/>
            </a:endParaRPr>
          </a:p>
        </p:txBody>
      </p:sp>
      <p:grpSp>
        <p:nvGrpSpPr>
          <p:cNvPr id="3" name="Grupp 2">
            <a:extLst>
              <a:ext uri="{FF2B5EF4-FFF2-40B4-BE49-F238E27FC236}">
                <a16:creationId xmlns:a16="http://schemas.microsoft.com/office/drawing/2014/main" id="{F026706E-E1BF-4305-B09E-B508153C7917}"/>
              </a:ext>
            </a:extLst>
          </p:cNvPr>
          <p:cNvGrpSpPr/>
          <p:nvPr/>
        </p:nvGrpSpPr>
        <p:grpSpPr>
          <a:xfrm>
            <a:off x="0" y="5811626"/>
            <a:ext cx="12192000" cy="1046373"/>
            <a:chOff x="0" y="5811626"/>
            <a:chExt cx="12192000" cy="1046373"/>
          </a:xfrm>
        </p:grpSpPr>
        <p:sp>
          <p:nvSpPr>
            <p:cNvPr id="4" name="Rektangel 3">
              <a:extLst>
                <a:ext uri="{FF2B5EF4-FFF2-40B4-BE49-F238E27FC236}">
                  <a16:creationId xmlns:a16="http://schemas.microsoft.com/office/drawing/2014/main" id="{A225372F-600B-4FB5-8431-DE6840910A55}"/>
                </a:ext>
              </a:extLst>
            </p:cNvPr>
            <p:cNvSpPr/>
            <p:nvPr/>
          </p:nvSpPr>
          <p:spPr>
            <a:xfrm>
              <a:off x="0" y="5811626"/>
              <a:ext cx="12192000" cy="1046373"/>
            </a:xfrm>
            <a:prstGeom prst="rect">
              <a:avLst/>
            </a:prstGeom>
            <a:solidFill>
              <a:srgbClr val="0059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9DD9FF6E-0468-438F-BDB0-2850755DC8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0" y="5882740"/>
              <a:ext cx="2061028" cy="874029"/>
            </a:xfrm>
            <a:prstGeom prst="rect">
              <a:avLst/>
            </a:prstGeom>
          </p:spPr>
        </p:pic>
      </p:grpSp>
      <p:pic>
        <p:nvPicPr>
          <p:cNvPr id="15" name="Bildobjekt 14">
            <a:extLst>
              <a:ext uri="{FF2B5EF4-FFF2-40B4-BE49-F238E27FC236}">
                <a16:creationId xmlns:a16="http://schemas.microsoft.com/office/drawing/2014/main" id="{2F780BB3-3C40-4BE3-BC6F-A775AF4013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82022" y="5978194"/>
            <a:ext cx="2227956" cy="754566"/>
          </a:xfrm>
          <a:prstGeom prst="rect">
            <a:avLst/>
          </a:prstGeom>
        </p:spPr>
      </p:pic>
      <p:pic>
        <p:nvPicPr>
          <p:cNvPr id="8" name="Bildobjekt 7"/>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013812" y="5963841"/>
            <a:ext cx="3779487" cy="778575"/>
          </a:xfrm>
          <a:prstGeom prst="rect">
            <a:avLst/>
          </a:prstGeom>
        </p:spPr>
      </p:pic>
    </p:spTree>
    <p:extLst>
      <p:ext uri="{BB962C8B-B14F-4D97-AF65-F5344CB8AC3E}">
        <p14:creationId xmlns:p14="http://schemas.microsoft.com/office/powerpoint/2010/main" val="613846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Bildobjekt 6" descr="En bild som visar Stickkontakt och eluttag, inomhus, person, vägg&#10;&#10;Automatiskt genererad beskrivning">
            <a:extLst>
              <a:ext uri="{FF2B5EF4-FFF2-40B4-BE49-F238E27FC236}">
                <a16:creationId xmlns:a16="http://schemas.microsoft.com/office/drawing/2014/main" id="{8BB73822-CFF4-4019-B902-D0C4E3A4C759}"/>
              </a:ext>
            </a:extLst>
          </p:cNvPr>
          <p:cNvPicPr>
            <a:picLocks noChangeAspect="1"/>
          </p:cNvPicPr>
          <p:nvPr/>
        </p:nvPicPr>
        <p:blipFill rotWithShape="1">
          <a:blip r:embed="rId3">
            <a:extLst>
              <a:ext uri="{28A0092B-C50C-407E-A947-70E740481C1C}">
                <a14:useLocalDpi xmlns:a14="http://schemas.microsoft.com/office/drawing/2010/main" val="0"/>
              </a:ext>
            </a:extLst>
          </a:blip>
          <a:srcRect r="70225"/>
          <a:stretch/>
        </p:blipFill>
        <p:spPr>
          <a:xfrm>
            <a:off x="9558144" y="0"/>
            <a:ext cx="4014035" cy="5978194"/>
          </a:xfrm>
          <a:prstGeom prst="rect">
            <a:avLst/>
          </a:prstGeom>
        </p:spPr>
      </p:pic>
      <p:sp>
        <p:nvSpPr>
          <p:cNvPr id="2" name="Rubrik 1">
            <a:extLst>
              <a:ext uri="{FF2B5EF4-FFF2-40B4-BE49-F238E27FC236}">
                <a16:creationId xmlns:a16="http://schemas.microsoft.com/office/drawing/2014/main" id="{7FA6ED13-F9B4-4344-8343-AA94A85F2ED9}"/>
              </a:ext>
            </a:extLst>
          </p:cNvPr>
          <p:cNvSpPr>
            <a:spLocks noGrp="1"/>
          </p:cNvSpPr>
          <p:nvPr>
            <p:ph type="title"/>
          </p:nvPr>
        </p:nvSpPr>
        <p:spPr>
          <a:xfrm>
            <a:off x="838200" y="182424"/>
            <a:ext cx="9370325" cy="1086391"/>
          </a:xfrm>
        </p:spPr>
        <p:txBody>
          <a:bodyPr>
            <a:noAutofit/>
          </a:bodyPr>
          <a:lstStyle/>
          <a:p>
            <a:r>
              <a:rPr lang="sv-SE" sz="2400" b="1" dirty="0">
                <a:latin typeface="Georgia" panose="02040502050405020303" pitchFamily="18" charset="0"/>
              </a:rPr>
              <a:t>Avslutande konferens</a:t>
            </a:r>
          </a:p>
        </p:txBody>
      </p:sp>
      <p:grpSp>
        <p:nvGrpSpPr>
          <p:cNvPr id="4" name="Grupp 3">
            <a:extLst>
              <a:ext uri="{FF2B5EF4-FFF2-40B4-BE49-F238E27FC236}">
                <a16:creationId xmlns:a16="http://schemas.microsoft.com/office/drawing/2014/main" id="{8F91E21C-F6DC-40DF-A179-396F9C714033}"/>
              </a:ext>
            </a:extLst>
          </p:cNvPr>
          <p:cNvGrpSpPr/>
          <p:nvPr/>
        </p:nvGrpSpPr>
        <p:grpSpPr>
          <a:xfrm>
            <a:off x="0" y="5811626"/>
            <a:ext cx="12192000" cy="1046373"/>
            <a:chOff x="0" y="5811626"/>
            <a:chExt cx="12192000" cy="1046373"/>
          </a:xfrm>
        </p:grpSpPr>
        <p:sp>
          <p:nvSpPr>
            <p:cNvPr id="5" name="Rektangel 4">
              <a:extLst>
                <a:ext uri="{FF2B5EF4-FFF2-40B4-BE49-F238E27FC236}">
                  <a16:creationId xmlns:a16="http://schemas.microsoft.com/office/drawing/2014/main" id="{69974425-3646-4EE9-9198-CBA4ECEEA477}"/>
                </a:ext>
              </a:extLst>
            </p:cNvPr>
            <p:cNvSpPr/>
            <p:nvPr/>
          </p:nvSpPr>
          <p:spPr>
            <a:xfrm>
              <a:off x="0" y="5811626"/>
              <a:ext cx="12192000" cy="1046373"/>
            </a:xfrm>
            <a:prstGeom prst="rect">
              <a:avLst/>
            </a:prstGeom>
            <a:solidFill>
              <a:srgbClr val="0059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0D944323-3857-4C3C-A841-FB415EF0A7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0" y="5882740"/>
              <a:ext cx="2061028" cy="874029"/>
            </a:xfrm>
            <a:prstGeom prst="rect">
              <a:avLst/>
            </a:prstGeom>
          </p:spPr>
        </p:pic>
      </p:grpSp>
      <p:pic>
        <p:nvPicPr>
          <p:cNvPr id="12" name="Bildobjekt 11">
            <a:extLst>
              <a:ext uri="{FF2B5EF4-FFF2-40B4-BE49-F238E27FC236}">
                <a16:creationId xmlns:a16="http://schemas.microsoft.com/office/drawing/2014/main" id="{5645F55E-93D1-4991-BDF6-3EB2FDDCBE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82022" y="5978194"/>
            <a:ext cx="2227956" cy="754566"/>
          </a:xfrm>
          <a:prstGeom prst="rect">
            <a:avLst/>
          </a:prstGeom>
        </p:spPr>
      </p:pic>
      <p:pic>
        <p:nvPicPr>
          <p:cNvPr id="56" name="Bildobjekt 55"/>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013812" y="5963841"/>
            <a:ext cx="3779487" cy="778575"/>
          </a:xfrm>
          <a:prstGeom prst="rect">
            <a:avLst/>
          </a:prstGeom>
        </p:spPr>
      </p:pic>
      <p:sp>
        <p:nvSpPr>
          <p:cNvPr id="62" name="Platshållare för innehåll 2">
            <a:extLst>
              <a:ext uri="{FF2B5EF4-FFF2-40B4-BE49-F238E27FC236}">
                <a16:creationId xmlns:a16="http://schemas.microsoft.com/office/drawing/2014/main" id="{5105F5EA-F302-4C20-981F-924F604428F4}"/>
              </a:ext>
            </a:extLst>
          </p:cNvPr>
          <p:cNvSpPr>
            <a:spLocks noGrp="1"/>
          </p:cNvSpPr>
          <p:nvPr>
            <p:ph idx="1"/>
          </p:nvPr>
        </p:nvSpPr>
        <p:spPr>
          <a:xfrm>
            <a:off x="838200" y="975104"/>
            <a:ext cx="9107311" cy="4042371"/>
          </a:xfrm>
        </p:spPr>
        <p:txBody>
          <a:bodyPr vert="horz" lIns="91440" tIns="45720" rIns="91440" bIns="45720" rtlCol="0">
            <a:noAutofit/>
          </a:bodyPr>
          <a:lstStyle/>
          <a:p>
            <a:r>
              <a:rPr lang="sv-SE" sz="1800" dirty="0">
                <a:latin typeface="Georgia" panose="02040502050405020303" pitchFamily="18" charset="0"/>
                <a:cs typeface="Arial" panose="020B0604020202020204" pitchFamily="34" charset="0"/>
              </a:rPr>
              <a:t>Kort bakgrund</a:t>
            </a:r>
          </a:p>
          <a:p>
            <a:r>
              <a:rPr lang="sv-SE" sz="1800" dirty="0">
                <a:latin typeface="Georgia" panose="02040502050405020303" pitchFamily="18" charset="0"/>
                <a:cs typeface="Arial" panose="020B0604020202020204" pitchFamily="34" charset="0"/>
              </a:rPr>
              <a:t>Resultat från modulen</a:t>
            </a:r>
          </a:p>
          <a:p>
            <a:pPr marL="0" indent="0">
              <a:buNone/>
            </a:pPr>
            <a:endParaRPr lang="sv-SE" sz="1600" dirty="0">
              <a:latin typeface="Georgia" panose="02040502050405020303" pitchFamily="18" charset="0"/>
              <a:cs typeface="Arial" panose="020B0604020202020204" pitchFamily="34" charset="0"/>
            </a:endParaRPr>
          </a:p>
          <a:p>
            <a:pPr lvl="2"/>
            <a:endParaRPr lang="sv-SE" sz="1400" dirty="0">
              <a:latin typeface="Georgia" panose="02040502050405020303" pitchFamily="18" charset="0"/>
              <a:cs typeface="Arial" panose="020B0604020202020204" pitchFamily="34" charset="0"/>
            </a:endParaRPr>
          </a:p>
          <a:p>
            <a:endParaRPr lang="sv-SE" sz="1800" dirty="0">
              <a:latin typeface="Georgia" panose="02040502050405020303" pitchFamily="18" charset="0"/>
              <a:cs typeface="Arial" panose="020B0604020202020204" pitchFamily="34" charset="0"/>
            </a:endParaRPr>
          </a:p>
          <a:p>
            <a:endParaRPr lang="sv-SE" sz="1800" dirty="0">
              <a:latin typeface="Georgia" panose="02040502050405020303" pitchFamily="18" charset="0"/>
              <a:cs typeface="Arial" panose="020B0604020202020204" pitchFamily="34" charset="0"/>
            </a:endParaRPr>
          </a:p>
        </p:txBody>
      </p:sp>
    </p:spTree>
    <p:extLst>
      <p:ext uri="{BB962C8B-B14F-4D97-AF65-F5344CB8AC3E}">
        <p14:creationId xmlns:p14="http://schemas.microsoft.com/office/powerpoint/2010/main" val="3624143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FA6ED13-F9B4-4344-8343-AA94A85F2ED9}"/>
              </a:ext>
            </a:extLst>
          </p:cNvPr>
          <p:cNvSpPr>
            <a:spLocks noGrp="1"/>
          </p:cNvSpPr>
          <p:nvPr>
            <p:ph type="title"/>
          </p:nvPr>
        </p:nvSpPr>
        <p:spPr>
          <a:xfrm>
            <a:off x="838200" y="182424"/>
            <a:ext cx="9370325" cy="1086391"/>
          </a:xfrm>
        </p:spPr>
        <p:txBody>
          <a:bodyPr>
            <a:noAutofit/>
          </a:bodyPr>
          <a:lstStyle/>
          <a:p>
            <a:r>
              <a:rPr lang="sv-SE" sz="2400" b="1" dirty="0">
                <a:latin typeface="Georgia" panose="02040502050405020303" pitchFamily="18" charset="0"/>
              </a:rPr>
              <a:t>Genomförande</a:t>
            </a:r>
          </a:p>
        </p:txBody>
      </p:sp>
      <p:grpSp>
        <p:nvGrpSpPr>
          <p:cNvPr id="4" name="Grupp 3">
            <a:extLst>
              <a:ext uri="{FF2B5EF4-FFF2-40B4-BE49-F238E27FC236}">
                <a16:creationId xmlns:a16="http://schemas.microsoft.com/office/drawing/2014/main" id="{8F91E21C-F6DC-40DF-A179-396F9C714033}"/>
              </a:ext>
            </a:extLst>
          </p:cNvPr>
          <p:cNvGrpSpPr/>
          <p:nvPr/>
        </p:nvGrpSpPr>
        <p:grpSpPr>
          <a:xfrm>
            <a:off x="0" y="5811626"/>
            <a:ext cx="12192000" cy="1046373"/>
            <a:chOff x="0" y="5811626"/>
            <a:chExt cx="12192000" cy="1046373"/>
          </a:xfrm>
        </p:grpSpPr>
        <p:sp>
          <p:nvSpPr>
            <p:cNvPr id="5" name="Rektangel 4">
              <a:extLst>
                <a:ext uri="{FF2B5EF4-FFF2-40B4-BE49-F238E27FC236}">
                  <a16:creationId xmlns:a16="http://schemas.microsoft.com/office/drawing/2014/main" id="{69974425-3646-4EE9-9198-CBA4ECEEA477}"/>
                </a:ext>
              </a:extLst>
            </p:cNvPr>
            <p:cNvSpPr/>
            <p:nvPr/>
          </p:nvSpPr>
          <p:spPr>
            <a:xfrm>
              <a:off x="0" y="5811626"/>
              <a:ext cx="12192000" cy="1046373"/>
            </a:xfrm>
            <a:prstGeom prst="rect">
              <a:avLst/>
            </a:prstGeom>
            <a:solidFill>
              <a:srgbClr val="0059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0D944323-3857-4C3C-A841-FB415EF0A7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5882740"/>
              <a:ext cx="2061028" cy="874029"/>
            </a:xfrm>
            <a:prstGeom prst="rect">
              <a:avLst/>
            </a:prstGeom>
          </p:spPr>
        </p:pic>
      </p:grpSp>
      <p:pic>
        <p:nvPicPr>
          <p:cNvPr id="12" name="Bildobjekt 11">
            <a:extLst>
              <a:ext uri="{FF2B5EF4-FFF2-40B4-BE49-F238E27FC236}">
                <a16:creationId xmlns:a16="http://schemas.microsoft.com/office/drawing/2014/main" id="{5645F55E-93D1-4991-BDF6-3EB2FDDCBE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2022" y="5978194"/>
            <a:ext cx="2227956" cy="754566"/>
          </a:xfrm>
          <a:prstGeom prst="rect">
            <a:avLst/>
          </a:prstGeom>
        </p:spPr>
      </p:pic>
      <p:sp>
        <p:nvSpPr>
          <p:cNvPr id="10" name="Rektangel: rundade hörn 9">
            <a:extLst>
              <a:ext uri="{FF2B5EF4-FFF2-40B4-BE49-F238E27FC236}">
                <a16:creationId xmlns:a16="http://schemas.microsoft.com/office/drawing/2014/main" id="{C0B2C41C-4E4D-48BD-9F0D-D6F9704AD5BF}"/>
              </a:ext>
            </a:extLst>
          </p:cNvPr>
          <p:cNvSpPr/>
          <p:nvPr/>
        </p:nvSpPr>
        <p:spPr>
          <a:xfrm>
            <a:off x="2782941" y="1638887"/>
            <a:ext cx="854204" cy="481265"/>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latin typeface="Georgia" panose="02040502050405020303" pitchFamily="18" charset="0"/>
              </a:rPr>
              <a:t>2022</a:t>
            </a:r>
          </a:p>
        </p:txBody>
      </p:sp>
      <p:cxnSp>
        <p:nvCxnSpPr>
          <p:cNvPr id="15" name="Rak pilkoppling 14">
            <a:extLst>
              <a:ext uri="{FF2B5EF4-FFF2-40B4-BE49-F238E27FC236}">
                <a16:creationId xmlns:a16="http://schemas.microsoft.com/office/drawing/2014/main" id="{686A9F00-42F1-44DC-9C47-A30188F028CB}"/>
              </a:ext>
            </a:extLst>
          </p:cNvPr>
          <p:cNvCxnSpPr/>
          <p:nvPr/>
        </p:nvCxnSpPr>
        <p:spPr>
          <a:xfrm>
            <a:off x="669795" y="3106882"/>
            <a:ext cx="1098319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Rak koppling 16">
            <a:extLst>
              <a:ext uri="{FF2B5EF4-FFF2-40B4-BE49-F238E27FC236}">
                <a16:creationId xmlns:a16="http://schemas.microsoft.com/office/drawing/2014/main" id="{0E652690-A311-48EF-B5F0-9336F9243177}"/>
              </a:ext>
            </a:extLst>
          </p:cNvPr>
          <p:cNvCxnSpPr>
            <a:cxnSpLocks/>
          </p:cNvCxnSpPr>
          <p:nvPr/>
        </p:nvCxnSpPr>
        <p:spPr>
          <a:xfrm>
            <a:off x="6697487" y="2675659"/>
            <a:ext cx="0" cy="86244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Rektangel: rundade hörn 17">
            <a:extLst>
              <a:ext uri="{FF2B5EF4-FFF2-40B4-BE49-F238E27FC236}">
                <a16:creationId xmlns:a16="http://schemas.microsoft.com/office/drawing/2014/main" id="{FC51FF10-16F8-4A8B-A632-40D742B188F1}"/>
              </a:ext>
            </a:extLst>
          </p:cNvPr>
          <p:cNvSpPr/>
          <p:nvPr/>
        </p:nvSpPr>
        <p:spPr>
          <a:xfrm>
            <a:off x="8554857" y="1618260"/>
            <a:ext cx="854204" cy="481265"/>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latin typeface="Georgia" panose="02040502050405020303" pitchFamily="18" charset="0"/>
              </a:rPr>
              <a:t>2023</a:t>
            </a:r>
          </a:p>
        </p:txBody>
      </p:sp>
      <p:cxnSp>
        <p:nvCxnSpPr>
          <p:cNvPr id="25" name="Rak koppling 24">
            <a:extLst>
              <a:ext uri="{FF2B5EF4-FFF2-40B4-BE49-F238E27FC236}">
                <a16:creationId xmlns:a16="http://schemas.microsoft.com/office/drawing/2014/main" id="{69CFC0FA-3FCE-4048-89FE-4BC6F4CF58B7}"/>
              </a:ext>
            </a:extLst>
          </p:cNvPr>
          <p:cNvCxnSpPr>
            <a:cxnSpLocks/>
          </p:cNvCxnSpPr>
          <p:nvPr/>
        </p:nvCxnSpPr>
        <p:spPr>
          <a:xfrm>
            <a:off x="1381991" y="2925906"/>
            <a:ext cx="0" cy="3619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Rak koppling 26">
            <a:extLst>
              <a:ext uri="{FF2B5EF4-FFF2-40B4-BE49-F238E27FC236}">
                <a16:creationId xmlns:a16="http://schemas.microsoft.com/office/drawing/2014/main" id="{89A45F45-B41C-43DD-A0AC-3686F92B1DE2}"/>
              </a:ext>
            </a:extLst>
          </p:cNvPr>
          <p:cNvCxnSpPr>
            <a:cxnSpLocks/>
          </p:cNvCxnSpPr>
          <p:nvPr/>
        </p:nvCxnSpPr>
        <p:spPr>
          <a:xfrm>
            <a:off x="2043545" y="2925906"/>
            <a:ext cx="0" cy="3619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Rak koppling 27">
            <a:extLst>
              <a:ext uri="{FF2B5EF4-FFF2-40B4-BE49-F238E27FC236}">
                <a16:creationId xmlns:a16="http://schemas.microsoft.com/office/drawing/2014/main" id="{EAD1974A-5E3F-4795-9982-5A4A238669E5}"/>
              </a:ext>
            </a:extLst>
          </p:cNvPr>
          <p:cNvCxnSpPr>
            <a:cxnSpLocks/>
          </p:cNvCxnSpPr>
          <p:nvPr/>
        </p:nvCxnSpPr>
        <p:spPr>
          <a:xfrm>
            <a:off x="2705093" y="2925906"/>
            <a:ext cx="0" cy="3619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Rak koppling 28">
            <a:extLst>
              <a:ext uri="{FF2B5EF4-FFF2-40B4-BE49-F238E27FC236}">
                <a16:creationId xmlns:a16="http://schemas.microsoft.com/office/drawing/2014/main" id="{A4DA4913-9102-4C5B-882E-A0E4579ECC8B}"/>
              </a:ext>
            </a:extLst>
          </p:cNvPr>
          <p:cNvCxnSpPr>
            <a:cxnSpLocks/>
          </p:cNvCxnSpPr>
          <p:nvPr/>
        </p:nvCxnSpPr>
        <p:spPr>
          <a:xfrm>
            <a:off x="3372338" y="2936297"/>
            <a:ext cx="0" cy="3619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Rak koppling 29">
            <a:extLst>
              <a:ext uri="{FF2B5EF4-FFF2-40B4-BE49-F238E27FC236}">
                <a16:creationId xmlns:a16="http://schemas.microsoft.com/office/drawing/2014/main" id="{452B0A30-B06D-40AD-BBDB-4E0EB2688ECF}"/>
              </a:ext>
            </a:extLst>
          </p:cNvPr>
          <p:cNvCxnSpPr>
            <a:cxnSpLocks/>
          </p:cNvCxnSpPr>
          <p:nvPr/>
        </p:nvCxnSpPr>
        <p:spPr>
          <a:xfrm>
            <a:off x="4217534" y="2925906"/>
            <a:ext cx="0" cy="3619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1" name="Rak koppling 30">
            <a:extLst>
              <a:ext uri="{FF2B5EF4-FFF2-40B4-BE49-F238E27FC236}">
                <a16:creationId xmlns:a16="http://schemas.microsoft.com/office/drawing/2014/main" id="{E2487BC4-F9B2-4382-97D8-642BA2D72655}"/>
              </a:ext>
            </a:extLst>
          </p:cNvPr>
          <p:cNvCxnSpPr>
            <a:cxnSpLocks/>
          </p:cNvCxnSpPr>
          <p:nvPr/>
        </p:nvCxnSpPr>
        <p:spPr>
          <a:xfrm>
            <a:off x="4879085" y="2925906"/>
            <a:ext cx="0" cy="3619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 name="Rak koppling 31">
            <a:extLst>
              <a:ext uri="{FF2B5EF4-FFF2-40B4-BE49-F238E27FC236}">
                <a16:creationId xmlns:a16="http://schemas.microsoft.com/office/drawing/2014/main" id="{9BF50443-9401-4349-8F30-2CFBC2CF6074}"/>
              </a:ext>
            </a:extLst>
          </p:cNvPr>
          <p:cNvCxnSpPr>
            <a:cxnSpLocks/>
          </p:cNvCxnSpPr>
          <p:nvPr/>
        </p:nvCxnSpPr>
        <p:spPr>
          <a:xfrm>
            <a:off x="5807336" y="2936297"/>
            <a:ext cx="0" cy="36195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3" name="Rektangel: rundade hörn 32">
            <a:extLst>
              <a:ext uri="{FF2B5EF4-FFF2-40B4-BE49-F238E27FC236}">
                <a16:creationId xmlns:a16="http://schemas.microsoft.com/office/drawing/2014/main" id="{E504B0CB-D8E7-4686-9867-F84FB84FF22E}"/>
              </a:ext>
            </a:extLst>
          </p:cNvPr>
          <p:cNvSpPr/>
          <p:nvPr/>
        </p:nvSpPr>
        <p:spPr>
          <a:xfrm>
            <a:off x="1381991" y="2493130"/>
            <a:ext cx="661551" cy="308238"/>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solidFill>
                  <a:schemeClr val="tx1"/>
                </a:solidFill>
                <a:latin typeface="Georgia" panose="02040502050405020303" pitchFamily="18" charset="0"/>
              </a:rPr>
              <a:t>Juni</a:t>
            </a:r>
            <a:endParaRPr lang="sv-SE" sz="1400" dirty="0">
              <a:solidFill>
                <a:schemeClr val="tx1"/>
              </a:solidFill>
              <a:latin typeface="Georgia" panose="02040502050405020303" pitchFamily="18" charset="0"/>
            </a:endParaRPr>
          </a:p>
        </p:txBody>
      </p:sp>
      <p:sp>
        <p:nvSpPr>
          <p:cNvPr id="35" name="Rektangel: rundade hörn 34">
            <a:extLst>
              <a:ext uri="{FF2B5EF4-FFF2-40B4-BE49-F238E27FC236}">
                <a16:creationId xmlns:a16="http://schemas.microsoft.com/office/drawing/2014/main" id="{ED7B32CF-8148-4E2C-908E-21FAC383DD17}"/>
              </a:ext>
            </a:extLst>
          </p:cNvPr>
          <p:cNvSpPr/>
          <p:nvPr/>
        </p:nvSpPr>
        <p:spPr>
          <a:xfrm>
            <a:off x="720440" y="2496862"/>
            <a:ext cx="661551" cy="308238"/>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solidFill>
                  <a:schemeClr val="tx1"/>
                </a:solidFill>
                <a:latin typeface="Georgia" panose="02040502050405020303" pitchFamily="18" charset="0"/>
              </a:rPr>
              <a:t>Maj</a:t>
            </a:r>
            <a:endParaRPr lang="sv-SE" sz="1400" dirty="0">
              <a:solidFill>
                <a:schemeClr val="tx1"/>
              </a:solidFill>
              <a:latin typeface="Georgia" panose="02040502050405020303" pitchFamily="18" charset="0"/>
            </a:endParaRPr>
          </a:p>
        </p:txBody>
      </p:sp>
      <p:sp>
        <p:nvSpPr>
          <p:cNvPr id="36" name="Rektangel: rundade hörn 35">
            <a:extLst>
              <a:ext uri="{FF2B5EF4-FFF2-40B4-BE49-F238E27FC236}">
                <a16:creationId xmlns:a16="http://schemas.microsoft.com/office/drawing/2014/main" id="{A5A4DD31-0C52-468C-BFF2-C19FFF0842DC}"/>
              </a:ext>
            </a:extLst>
          </p:cNvPr>
          <p:cNvSpPr/>
          <p:nvPr/>
        </p:nvSpPr>
        <p:spPr>
          <a:xfrm>
            <a:off x="2047509" y="2489398"/>
            <a:ext cx="661551" cy="308238"/>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solidFill>
                  <a:schemeClr val="tx1"/>
                </a:solidFill>
                <a:latin typeface="Georgia" panose="02040502050405020303" pitchFamily="18" charset="0"/>
              </a:rPr>
              <a:t>Juli</a:t>
            </a:r>
            <a:endParaRPr lang="sv-SE" sz="1400" dirty="0">
              <a:solidFill>
                <a:schemeClr val="tx1"/>
              </a:solidFill>
              <a:latin typeface="Georgia" panose="02040502050405020303" pitchFamily="18" charset="0"/>
            </a:endParaRPr>
          </a:p>
        </p:txBody>
      </p:sp>
      <p:sp>
        <p:nvSpPr>
          <p:cNvPr id="37" name="Rektangel: rundade hörn 36">
            <a:extLst>
              <a:ext uri="{FF2B5EF4-FFF2-40B4-BE49-F238E27FC236}">
                <a16:creationId xmlns:a16="http://schemas.microsoft.com/office/drawing/2014/main" id="{87D0C9AA-7559-4503-869A-C9EF3CCC8FFC}"/>
              </a:ext>
            </a:extLst>
          </p:cNvPr>
          <p:cNvSpPr/>
          <p:nvPr/>
        </p:nvSpPr>
        <p:spPr>
          <a:xfrm>
            <a:off x="2705093" y="2489398"/>
            <a:ext cx="665515" cy="308238"/>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50" dirty="0">
                <a:solidFill>
                  <a:schemeClr val="tx1"/>
                </a:solidFill>
                <a:latin typeface="Georgia" panose="02040502050405020303" pitchFamily="18" charset="0"/>
              </a:rPr>
              <a:t>Augusti</a:t>
            </a:r>
            <a:endParaRPr lang="sv-SE" sz="1200" dirty="0">
              <a:solidFill>
                <a:schemeClr val="tx1"/>
              </a:solidFill>
              <a:latin typeface="Georgia" panose="02040502050405020303" pitchFamily="18" charset="0"/>
            </a:endParaRPr>
          </a:p>
        </p:txBody>
      </p:sp>
      <p:sp>
        <p:nvSpPr>
          <p:cNvPr id="38" name="Rektangel: rundade hörn 37">
            <a:extLst>
              <a:ext uri="{FF2B5EF4-FFF2-40B4-BE49-F238E27FC236}">
                <a16:creationId xmlns:a16="http://schemas.microsoft.com/office/drawing/2014/main" id="{95EE4496-FD26-4D0D-92E8-1E22C7C2FAF9}"/>
              </a:ext>
            </a:extLst>
          </p:cNvPr>
          <p:cNvSpPr/>
          <p:nvPr/>
        </p:nvSpPr>
        <p:spPr>
          <a:xfrm>
            <a:off x="3363332" y="2489398"/>
            <a:ext cx="854202" cy="308238"/>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latin typeface="Georgia" panose="02040502050405020303" pitchFamily="18" charset="0"/>
              </a:rPr>
              <a:t>September</a:t>
            </a:r>
            <a:endParaRPr lang="sv-SE" sz="1400" dirty="0">
              <a:solidFill>
                <a:schemeClr val="tx1"/>
              </a:solidFill>
              <a:latin typeface="Georgia" panose="02040502050405020303" pitchFamily="18" charset="0"/>
            </a:endParaRPr>
          </a:p>
        </p:txBody>
      </p:sp>
      <p:sp>
        <p:nvSpPr>
          <p:cNvPr id="39" name="Rektangel: rundade hörn 38">
            <a:extLst>
              <a:ext uri="{FF2B5EF4-FFF2-40B4-BE49-F238E27FC236}">
                <a16:creationId xmlns:a16="http://schemas.microsoft.com/office/drawing/2014/main" id="{7EB7AFE4-13CE-4DA2-B5E1-D4C1E775DB00}"/>
              </a:ext>
            </a:extLst>
          </p:cNvPr>
          <p:cNvSpPr/>
          <p:nvPr/>
        </p:nvSpPr>
        <p:spPr>
          <a:xfrm>
            <a:off x="4217534" y="2489398"/>
            <a:ext cx="661551" cy="308238"/>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solidFill>
                  <a:schemeClr val="tx1"/>
                </a:solidFill>
                <a:latin typeface="Georgia" panose="02040502050405020303" pitchFamily="18" charset="0"/>
              </a:rPr>
              <a:t>Oktober</a:t>
            </a:r>
            <a:endParaRPr lang="sv-SE" sz="1050" dirty="0">
              <a:solidFill>
                <a:schemeClr val="tx1"/>
              </a:solidFill>
              <a:latin typeface="Georgia" panose="02040502050405020303" pitchFamily="18" charset="0"/>
            </a:endParaRPr>
          </a:p>
        </p:txBody>
      </p:sp>
      <p:sp>
        <p:nvSpPr>
          <p:cNvPr id="40" name="Rektangel: rundade hörn 39">
            <a:extLst>
              <a:ext uri="{FF2B5EF4-FFF2-40B4-BE49-F238E27FC236}">
                <a16:creationId xmlns:a16="http://schemas.microsoft.com/office/drawing/2014/main" id="{B538801A-BE5A-42B0-BBC1-73BB52BB981F}"/>
              </a:ext>
            </a:extLst>
          </p:cNvPr>
          <p:cNvSpPr/>
          <p:nvPr/>
        </p:nvSpPr>
        <p:spPr>
          <a:xfrm>
            <a:off x="4879085" y="2489398"/>
            <a:ext cx="928251" cy="308238"/>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a:solidFill>
                  <a:schemeClr val="tx1"/>
                </a:solidFill>
                <a:latin typeface="Georgia" panose="02040502050405020303" pitchFamily="18" charset="0"/>
              </a:rPr>
              <a:t>November</a:t>
            </a:r>
            <a:endParaRPr lang="sv-SE" sz="1200" dirty="0">
              <a:solidFill>
                <a:schemeClr val="tx1"/>
              </a:solidFill>
              <a:latin typeface="Georgia" panose="02040502050405020303" pitchFamily="18" charset="0"/>
            </a:endParaRPr>
          </a:p>
        </p:txBody>
      </p:sp>
      <p:sp>
        <p:nvSpPr>
          <p:cNvPr id="41" name="Rektangel: rundade hörn 40">
            <a:extLst>
              <a:ext uri="{FF2B5EF4-FFF2-40B4-BE49-F238E27FC236}">
                <a16:creationId xmlns:a16="http://schemas.microsoft.com/office/drawing/2014/main" id="{F9638F06-F3E6-4B27-BC1B-CCB06237DE90}"/>
              </a:ext>
            </a:extLst>
          </p:cNvPr>
          <p:cNvSpPr/>
          <p:nvPr/>
        </p:nvSpPr>
        <p:spPr>
          <a:xfrm>
            <a:off x="5807337" y="2498161"/>
            <a:ext cx="888420" cy="308238"/>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a:solidFill>
                  <a:schemeClr val="tx1"/>
                </a:solidFill>
                <a:latin typeface="Georgia" panose="02040502050405020303" pitchFamily="18" charset="0"/>
              </a:rPr>
              <a:t>December</a:t>
            </a:r>
            <a:endParaRPr lang="sv-SE" sz="1200" dirty="0">
              <a:solidFill>
                <a:schemeClr val="tx1"/>
              </a:solidFill>
              <a:latin typeface="Georgia" panose="02040502050405020303" pitchFamily="18" charset="0"/>
            </a:endParaRPr>
          </a:p>
        </p:txBody>
      </p:sp>
      <p:cxnSp>
        <p:nvCxnSpPr>
          <p:cNvPr id="42" name="Rak koppling 41">
            <a:extLst>
              <a:ext uri="{FF2B5EF4-FFF2-40B4-BE49-F238E27FC236}">
                <a16:creationId xmlns:a16="http://schemas.microsoft.com/office/drawing/2014/main" id="{6E3B284C-1000-44B1-AEB5-A7CC2A9EF8C0}"/>
              </a:ext>
            </a:extLst>
          </p:cNvPr>
          <p:cNvCxnSpPr>
            <a:cxnSpLocks/>
          </p:cNvCxnSpPr>
          <p:nvPr/>
        </p:nvCxnSpPr>
        <p:spPr>
          <a:xfrm>
            <a:off x="7357307" y="2925906"/>
            <a:ext cx="0" cy="3619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3" name="Rak koppling 42">
            <a:extLst>
              <a:ext uri="{FF2B5EF4-FFF2-40B4-BE49-F238E27FC236}">
                <a16:creationId xmlns:a16="http://schemas.microsoft.com/office/drawing/2014/main" id="{F0745E2A-1C80-4486-9074-5CB867123424}"/>
              </a:ext>
            </a:extLst>
          </p:cNvPr>
          <p:cNvCxnSpPr>
            <a:cxnSpLocks/>
          </p:cNvCxnSpPr>
          <p:nvPr/>
        </p:nvCxnSpPr>
        <p:spPr>
          <a:xfrm>
            <a:off x="8018861" y="2925906"/>
            <a:ext cx="0" cy="3619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4" name="Rak koppling 43">
            <a:extLst>
              <a:ext uri="{FF2B5EF4-FFF2-40B4-BE49-F238E27FC236}">
                <a16:creationId xmlns:a16="http://schemas.microsoft.com/office/drawing/2014/main" id="{2212D587-03C8-4800-87E5-4C402A059D58}"/>
              </a:ext>
            </a:extLst>
          </p:cNvPr>
          <p:cNvCxnSpPr>
            <a:cxnSpLocks/>
          </p:cNvCxnSpPr>
          <p:nvPr/>
        </p:nvCxnSpPr>
        <p:spPr>
          <a:xfrm>
            <a:off x="8680409" y="2925906"/>
            <a:ext cx="0" cy="3619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5" name="Rak koppling 44">
            <a:extLst>
              <a:ext uri="{FF2B5EF4-FFF2-40B4-BE49-F238E27FC236}">
                <a16:creationId xmlns:a16="http://schemas.microsoft.com/office/drawing/2014/main" id="{D7133B13-6FD9-4260-8F71-FFFD2F00B7C3}"/>
              </a:ext>
            </a:extLst>
          </p:cNvPr>
          <p:cNvCxnSpPr>
            <a:cxnSpLocks/>
          </p:cNvCxnSpPr>
          <p:nvPr/>
        </p:nvCxnSpPr>
        <p:spPr>
          <a:xfrm>
            <a:off x="9347654" y="2936297"/>
            <a:ext cx="0" cy="3619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6" name="Rak koppling 45">
            <a:extLst>
              <a:ext uri="{FF2B5EF4-FFF2-40B4-BE49-F238E27FC236}">
                <a16:creationId xmlns:a16="http://schemas.microsoft.com/office/drawing/2014/main" id="{B07ABF19-E473-4837-A798-CE07BF7EBBF1}"/>
              </a:ext>
            </a:extLst>
          </p:cNvPr>
          <p:cNvCxnSpPr>
            <a:cxnSpLocks/>
          </p:cNvCxnSpPr>
          <p:nvPr/>
        </p:nvCxnSpPr>
        <p:spPr>
          <a:xfrm>
            <a:off x="10006449" y="2875106"/>
            <a:ext cx="0" cy="3619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7" name="Rak koppling 46">
            <a:extLst>
              <a:ext uri="{FF2B5EF4-FFF2-40B4-BE49-F238E27FC236}">
                <a16:creationId xmlns:a16="http://schemas.microsoft.com/office/drawing/2014/main" id="{AC4A6D83-BEBA-46E2-8254-1EA38714AFDC}"/>
              </a:ext>
            </a:extLst>
          </p:cNvPr>
          <p:cNvCxnSpPr>
            <a:cxnSpLocks/>
          </p:cNvCxnSpPr>
          <p:nvPr/>
        </p:nvCxnSpPr>
        <p:spPr>
          <a:xfrm>
            <a:off x="10689881" y="2925906"/>
            <a:ext cx="0" cy="36195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9" name="Rektangel: rundade hörn 48">
            <a:extLst>
              <a:ext uri="{FF2B5EF4-FFF2-40B4-BE49-F238E27FC236}">
                <a16:creationId xmlns:a16="http://schemas.microsoft.com/office/drawing/2014/main" id="{FE3C35F7-0102-40FB-A8DC-7A79FF4319BC}"/>
              </a:ext>
            </a:extLst>
          </p:cNvPr>
          <p:cNvSpPr/>
          <p:nvPr/>
        </p:nvSpPr>
        <p:spPr>
          <a:xfrm>
            <a:off x="7357307" y="2493130"/>
            <a:ext cx="661551" cy="308238"/>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solidFill>
                  <a:schemeClr val="tx1"/>
                </a:solidFill>
                <a:latin typeface="Georgia" panose="02040502050405020303" pitchFamily="18" charset="0"/>
              </a:rPr>
              <a:t>Februari</a:t>
            </a:r>
          </a:p>
        </p:txBody>
      </p:sp>
      <p:sp>
        <p:nvSpPr>
          <p:cNvPr id="50" name="Rektangel: rundade hörn 49">
            <a:extLst>
              <a:ext uri="{FF2B5EF4-FFF2-40B4-BE49-F238E27FC236}">
                <a16:creationId xmlns:a16="http://schemas.microsoft.com/office/drawing/2014/main" id="{8B6C53F7-5FF1-4E09-A0A6-8B8E9ACB314B}"/>
              </a:ext>
            </a:extLst>
          </p:cNvPr>
          <p:cNvSpPr/>
          <p:nvPr/>
        </p:nvSpPr>
        <p:spPr>
          <a:xfrm>
            <a:off x="6695756" y="2496862"/>
            <a:ext cx="661551" cy="308238"/>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latin typeface="Georgia" panose="02040502050405020303" pitchFamily="18" charset="0"/>
              </a:rPr>
              <a:t>Januari</a:t>
            </a:r>
            <a:endParaRPr lang="sv-SE" sz="1400" dirty="0">
              <a:solidFill>
                <a:schemeClr val="tx1"/>
              </a:solidFill>
              <a:latin typeface="Georgia" panose="02040502050405020303" pitchFamily="18" charset="0"/>
            </a:endParaRPr>
          </a:p>
        </p:txBody>
      </p:sp>
      <p:sp>
        <p:nvSpPr>
          <p:cNvPr id="51" name="Rektangel: rundade hörn 50">
            <a:extLst>
              <a:ext uri="{FF2B5EF4-FFF2-40B4-BE49-F238E27FC236}">
                <a16:creationId xmlns:a16="http://schemas.microsoft.com/office/drawing/2014/main" id="{718F3989-3DB7-470A-9F24-DFD930F0A659}"/>
              </a:ext>
            </a:extLst>
          </p:cNvPr>
          <p:cNvSpPr/>
          <p:nvPr/>
        </p:nvSpPr>
        <p:spPr>
          <a:xfrm>
            <a:off x="8022825" y="2489398"/>
            <a:ext cx="661551" cy="308238"/>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a:solidFill>
                  <a:schemeClr val="tx1"/>
                </a:solidFill>
                <a:latin typeface="Georgia" panose="02040502050405020303" pitchFamily="18" charset="0"/>
              </a:rPr>
              <a:t>Mars</a:t>
            </a:r>
            <a:endParaRPr lang="sv-SE" sz="1400" dirty="0">
              <a:solidFill>
                <a:schemeClr val="tx1"/>
              </a:solidFill>
              <a:latin typeface="Georgia" panose="02040502050405020303" pitchFamily="18" charset="0"/>
            </a:endParaRPr>
          </a:p>
        </p:txBody>
      </p:sp>
      <p:sp>
        <p:nvSpPr>
          <p:cNvPr id="52" name="Rektangel: rundade hörn 51">
            <a:extLst>
              <a:ext uri="{FF2B5EF4-FFF2-40B4-BE49-F238E27FC236}">
                <a16:creationId xmlns:a16="http://schemas.microsoft.com/office/drawing/2014/main" id="{70A99168-9E28-4EC5-A4D3-59D923CAEF22}"/>
              </a:ext>
            </a:extLst>
          </p:cNvPr>
          <p:cNvSpPr/>
          <p:nvPr/>
        </p:nvSpPr>
        <p:spPr>
          <a:xfrm>
            <a:off x="8680410" y="2489398"/>
            <a:ext cx="624022" cy="308238"/>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50" dirty="0">
                <a:solidFill>
                  <a:schemeClr val="tx1"/>
                </a:solidFill>
                <a:latin typeface="Georgia" panose="02040502050405020303" pitchFamily="18" charset="0"/>
              </a:rPr>
              <a:t>April</a:t>
            </a:r>
            <a:endParaRPr lang="sv-SE" sz="1200" dirty="0">
              <a:solidFill>
                <a:schemeClr val="tx1"/>
              </a:solidFill>
              <a:latin typeface="Georgia" panose="02040502050405020303" pitchFamily="18" charset="0"/>
            </a:endParaRPr>
          </a:p>
        </p:txBody>
      </p:sp>
      <p:sp>
        <p:nvSpPr>
          <p:cNvPr id="53" name="Rektangel: rundade hörn 52">
            <a:extLst>
              <a:ext uri="{FF2B5EF4-FFF2-40B4-BE49-F238E27FC236}">
                <a16:creationId xmlns:a16="http://schemas.microsoft.com/office/drawing/2014/main" id="{60B51B6B-D5EA-4290-8A03-D884BA3445D5}"/>
              </a:ext>
            </a:extLst>
          </p:cNvPr>
          <p:cNvSpPr/>
          <p:nvPr/>
        </p:nvSpPr>
        <p:spPr>
          <a:xfrm>
            <a:off x="9304431" y="2489398"/>
            <a:ext cx="682252" cy="308238"/>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latin typeface="Georgia" panose="02040502050405020303" pitchFamily="18" charset="0"/>
              </a:rPr>
              <a:t>Maj</a:t>
            </a:r>
            <a:endParaRPr lang="sv-SE" sz="1400" dirty="0">
              <a:solidFill>
                <a:schemeClr val="tx1"/>
              </a:solidFill>
              <a:latin typeface="Georgia" panose="02040502050405020303" pitchFamily="18" charset="0"/>
            </a:endParaRPr>
          </a:p>
        </p:txBody>
      </p:sp>
      <p:sp>
        <p:nvSpPr>
          <p:cNvPr id="64" name="Rektangel: rundade hörn 63">
            <a:extLst>
              <a:ext uri="{FF2B5EF4-FFF2-40B4-BE49-F238E27FC236}">
                <a16:creationId xmlns:a16="http://schemas.microsoft.com/office/drawing/2014/main" id="{09884B3E-D3C0-4B73-B737-6566F568191F}"/>
              </a:ext>
            </a:extLst>
          </p:cNvPr>
          <p:cNvSpPr/>
          <p:nvPr/>
        </p:nvSpPr>
        <p:spPr>
          <a:xfrm>
            <a:off x="734534" y="3046447"/>
            <a:ext cx="1310740" cy="127508"/>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00" dirty="0">
              <a:latin typeface="Georgia" panose="02040502050405020303" pitchFamily="18" charset="0"/>
            </a:endParaRPr>
          </a:p>
        </p:txBody>
      </p:sp>
      <p:sp>
        <p:nvSpPr>
          <p:cNvPr id="54" name="Rektangel: rundade hörn 53">
            <a:extLst>
              <a:ext uri="{FF2B5EF4-FFF2-40B4-BE49-F238E27FC236}">
                <a16:creationId xmlns:a16="http://schemas.microsoft.com/office/drawing/2014/main" id="{4DCC1E2C-9F9B-4039-9F29-DD0ECF6DA702}"/>
              </a:ext>
            </a:extLst>
          </p:cNvPr>
          <p:cNvSpPr/>
          <p:nvPr/>
        </p:nvSpPr>
        <p:spPr>
          <a:xfrm>
            <a:off x="10006449" y="2489398"/>
            <a:ext cx="661551" cy="308238"/>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solidFill>
                  <a:schemeClr val="tx1"/>
                </a:solidFill>
                <a:latin typeface="Georgia" panose="02040502050405020303" pitchFamily="18" charset="0"/>
              </a:rPr>
              <a:t>Juni</a:t>
            </a:r>
            <a:endParaRPr lang="sv-SE" sz="1050" dirty="0">
              <a:solidFill>
                <a:schemeClr val="tx1"/>
              </a:solidFill>
              <a:latin typeface="Georgia" panose="02040502050405020303" pitchFamily="18" charset="0"/>
            </a:endParaRPr>
          </a:p>
        </p:txBody>
      </p:sp>
      <p:sp>
        <p:nvSpPr>
          <p:cNvPr id="55" name="Rektangel: rundade hörn 54">
            <a:extLst>
              <a:ext uri="{FF2B5EF4-FFF2-40B4-BE49-F238E27FC236}">
                <a16:creationId xmlns:a16="http://schemas.microsoft.com/office/drawing/2014/main" id="{D236309C-0D69-48D2-8EBA-A8EEB3A62357}"/>
              </a:ext>
            </a:extLst>
          </p:cNvPr>
          <p:cNvSpPr/>
          <p:nvPr/>
        </p:nvSpPr>
        <p:spPr>
          <a:xfrm>
            <a:off x="10667445" y="2489398"/>
            <a:ext cx="682253" cy="308238"/>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a:solidFill>
                  <a:schemeClr val="tx1"/>
                </a:solidFill>
                <a:latin typeface="Georgia" panose="02040502050405020303" pitchFamily="18" charset="0"/>
              </a:rPr>
              <a:t>Juli</a:t>
            </a:r>
            <a:endParaRPr lang="sv-SE" sz="1200" dirty="0">
              <a:solidFill>
                <a:schemeClr val="tx1"/>
              </a:solidFill>
              <a:latin typeface="Georgia" panose="02040502050405020303" pitchFamily="18" charset="0"/>
            </a:endParaRPr>
          </a:p>
        </p:txBody>
      </p:sp>
      <p:cxnSp>
        <p:nvCxnSpPr>
          <p:cNvPr id="58" name="Rak pilkoppling 57">
            <a:extLst>
              <a:ext uri="{FF2B5EF4-FFF2-40B4-BE49-F238E27FC236}">
                <a16:creationId xmlns:a16="http://schemas.microsoft.com/office/drawing/2014/main" id="{35930530-38F4-479E-839D-5770C1D18E01}"/>
              </a:ext>
            </a:extLst>
          </p:cNvPr>
          <p:cNvCxnSpPr>
            <a:cxnSpLocks/>
            <a:stCxn id="77" idx="2"/>
            <a:endCxn id="57" idx="0"/>
          </p:cNvCxnSpPr>
          <p:nvPr/>
        </p:nvCxnSpPr>
        <p:spPr>
          <a:xfrm flipH="1">
            <a:off x="3790433" y="3176588"/>
            <a:ext cx="90633" cy="487609"/>
          </a:xfrm>
          <a:prstGeom prst="straightConnector1">
            <a:avLst/>
          </a:prstGeom>
          <a:ln w="19050">
            <a:solidFill>
              <a:srgbClr val="4472C4"/>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7" name="Rektangel: rundade hörn 56">
            <a:extLst>
              <a:ext uri="{FF2B5EF4-FFF2-40B4-BE49-F238E27FC236}">
                <a16:creationId xmlns:a16="http://schemas.microsoft.com/office/drawing/2014/main" id="{BFFB7050-6A3D-493E-A4CC-0F760872EE04}"/>
              </a:ext>
            </a:extLst>
          </p:cNvPr>
          <p:cNvSpPr/>
          <p:nvPr/>
        </p:nvSpPr>
        <p:spPr>
          <a:xfrm>
            <a:off x="2951158" y="3664197"/>
            <a:ext cx="1678550" cy="92130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latin typeface="Georgia" panose="02040502050405020303" pitchFamily="18" charset="0"/>
              </a:rPr>
              <a:t>Tillfälle 2: 28/9: Utbildning för kommuner med nätägare</a:t>
            </a:r>
          </a:p>
        </p:txBody>
      </p:sp>
      <p:sp>
        <p:nvSpPr>
          <p:cNvPr id="59" name="Rektangel: rundade hörn 58">
            <a:extLst>
              <a:ext uri="{FF2B5EF4-FFF2-40B4-BE49-F238E27FC236}">
                <a16:creationId xmlns:a16="http://schemas.microsoft.com/office/drawing/2014/main" id="{03007F70-CA27-41D9-8ED4-9F8B1A08AB6E}"/>
              </a:ext>
            </a:extLst>
          </p:cNvPr>
          <p:cNvSpPr/>
          <p:nvPr/>
        </p:nvSpPr>
        <p:spPr>
          <a:xfrm>
            <a:off x="5258859" y="3664197"/>
            <a:ext cx="1678550" cy="65198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latin typeface="Georgia" panose="02040502050405020303" pitchFamily="18" charset="0"/>
              </a:rPr>
              <a:t>Planering inför steg 3 : Fördjupad dialog </a:t>
            </a:r>
          </a:p>
        </p:txBody>
      </p:sp>
      <p:sp>
        <p:nvSpPr>
          <p:cNvPr id="60" name="Rektangel: rundade hörn 59">
            <a:extLst>
              <a:ext uri="{FF2B5EF4-FFF2-40B4-BE49-F238E27FC236}">
                <a16:creationId xmlns:a16="http://schemas.microsoft.com/office/drawing/2014/main" id="{A099C99C-6A2A-4319-862F-DACDEA09CD50}"/>
              </a:ext>
            </a:extLst>
          </p:cNvPr>
          <p:cNvSpPr/>
          <p:nvPr/>
        </p:nvSpPr>
        <p:spPr>
          <a:xfrm>
            <a:off x="5456833" y="3038793"/>
            <a:ext cx="3230527" cy="124792"/>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00" dirty="0">
              <a:latin typeface="Georgia" panose="02040502050405020303" pitchFamily="18" charset="0"/>
            </a:endParaRPr>
          </a:p>
        </p:txBody>
      </p:sp>
      <p:cxnSp>
        <p:nvCxnSpPr>
          <p:cNvPr id="61" name="Rak pilkoppling 60">
            <a:extLst>
              <a:ext uri="{FF2B5EF4-FFF2-40B4-BE49-F238E27FC236}">
                <a16:creationId xmlns:a16="http://schemas.microsoft.com/office/drawing/2014/main" id="{4E369C38-E63E-4118-B492-006EC5CB91EF}"/>
              </a:ext>
            </a:extLst>
          </p:cNvPr>
          <p:cNvCxnSpPr>
            <a:cxnSpLocks/>
            <a:stCxn id="60" idx="2"/>
            <a:endCxn id="59" idx="0"/>
          </p:cNvCxnSpPr>
          <p:nvPr/>
        </p:nvCxnSpPr>
        <p:spPr>
          <a:xfrm flipH="1">
            <a:off x="6098134" y="3163585"/>
            <a:ext cx="973963" cy="500612"/>
          </a:xfrm>
          <a:prstGeom prst="straightConnector1">
            <a:avLst/>
          </a:prstGeom>
          <a:ln w="19050">
            <a:solidFill>
              <a:schemeClr val="accent6">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3" name="Rektangel: rundade hörn 62">
            <a:extLst>
              <a:ext uri="{FF2B5EF4-FFF2-40B4-BE49-F238E27FC236}">
                <a16:creationId xmlns:a16="http://schemas.microsoft.com/office/drawing/2014/main" id="{EF845088-E81C-4CEC-B15E-C4B3E704ADCE}"/>
              </a:ext>
            </a:extLst>
          </p:cNvPr>
          <p:cNvSpPr/>
          <p:nvPr/>
        </p:nvSpPr>
        <p:spPr>
          <a:xfrm>
            <a:off x="1728698" y="4739977"/>
            <a:ext cx="1678550" cy="82657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latin typeface="Georgia" panose="02040502050405020303" pitchFamily="18" charset="0"/>
              </a:rPr>
              <a:t>Planering inför steg 2 : Utbildning för kommuner</a:t>
            </a:r>
          </a:p>
        </p:txBody>
      </p:sp>
      <p:cxnSp>
        <p:nvCxnSpPr>
          <p:cNvPr id="8" name="Rak pilkoppling 7">
            <a:extLst>
              <a:ext uri="{FF2B5EF4-FFF2-40B4-BE49-F238E27FC236}">
                <a16:creationId xmlns:a16="http://schemas.microsoft.com/office/drawing/2014/main" id="{1A060A22-6CAF-4B5C-976E-B6A01E704D97}"/>
              </a:ext>
            </a:extLst>
          </p:cNvPr>
          <p:cNvCxnSpPr>
            <a:cxnSpLocks/>
            <a:endCxn id="19" idx="0"/>
          </p:cNvCxnSpPr>
          <p:nvPr/>
        </p:nvCxnSpPr>
        <p:spPr>
          <a:xfrm flipH="1">
            <a:off x="1509070" y="3106882"/>
            <a:ext cx="14930" cy="557316"/>
          </a:xfrm>
          <a:prstGeom prst="straightConnector1">
            <a:avLst/>
          </a:prstGeom>
          <a:ln w="19050">
            <a:solidFill>
              <a:srgbClr val="4472C4"/>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9" name="Rektangel: rundade hörn 18">
            <a:extLst>
              <a:ext uri="{FF2B5EF4-FFF2-40B4-BE49-F238E27FC236}">
                <a16:creationId xmlns:a16="http://schemas.microsoft.com/office/drawing/2014/main" id="{89F94F4E-4D6D-4C73-8475-2B201844F6C1}"/>
              </a:ext>
            </a:extLst>
          </p:cNvPr>
          <p:cNvSpPr/>
          <p:nvPr/>
        </p:nvSpPr>
        <p:spPr>
          <a:xfrm>
            <a:off x="669795" y="3664198"/>
            <a:ext cx="1678550" cy="66880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latin typeface="Georgia" panose="02040502050405020303" pitchFamily="18" charset="0"/>
              </a:rPr>
              <a:t>8 juni: Tillfälle 1: Goda exempel</a:t>
            </a:r>
          </a:p>
        </p:txBody>
      </p:sp>
      <p:cxnSp>
        <p:nvCxnSpPr>
          <p:cNvPr id="68" name="Koppling: vinklad 67">
            <a:extLst>
              <a:ext uri="{FF2B5EF4-FFF2-40B4-BE49-F238E27FC236}">
                <a16:creationId xmlns:a16="http://schemas.microsoft.com/office/drawing/2014/main" id="{65220994-AFB8-423B-AC56-C11D68991F9B}"/>
              </a:ext>
            </a:extLst>
          </p:cNvPr>
          <p:cNvCxnSpPr>
            <a:cxnSpLocks/>
            <a:stCxn id="64" idx="2"/>
            <a:endCxn id="63" idx="0"/>
          </p:cNvCxnSpPr>
          <p:nvPr/>
        </p:nvCxnSpPr>
        <p:spPr>
          <a:xfrm rot="16200000" flipH="1">
            <a:off x="1195927" y="3367931"/>
            <a:ext cx="1566022" cy="1178069"/>
          </a:xfrm>
          <a:prstGeom prst="bentConnector3">
            <a:avLst>
              <a:gd name="adj1" fmla="val 19832"/>
            </a:avLst>
          </a:prstGeom>
          <a:ln w="28575">
            <a:solidFill>
              <a:schemeClr val="accent6">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7" name="Rektangel: rundade hörn 76">
            <a:extLst>
              <a:ext uri="{FF2B5EF4-FFF2-40B4-BE49-F238E27FC236}">
                <a16:creationId xmlns:a16="http://schemas.microsoft.com/office/drawing/2014/main" id="{398EB96F-0750-4A5B-9002-4D8A79DDBAC9}"/>
              </a:ext>
            </a:extLst>
          </p:cNvPr>
          <p:cNvSpPr/>
          <p:nvPr/>
        </p:nvSpPr>
        <p:spPr>
          <a:xfrm>
            <a:off x="3550291" y="3046447"/>
            <a:ext cx="661550" cy="130141"/>
          </a:xfrm>
          <a:prstGeom prst="round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00" dirty="0">
              <a:latin typeface="Georgia" panose="02040502050405020303" pitchFamily="18" charset="0"/>
            </a:endParaRPr>
          </a:p>
        </p:txBody>
      </p:sp>
      <p:sp>
        <p:nvSpPr>
          <p:cNvPr id="79" name="Rektangel: rundade hörn 78">
            <a:extLst>
              <a:ext uri="{FF2B5EF4-FFF2-40B4-BE49-F238E27FC236}">
                <a16:creationId xmlns:a16="http://schemas.microsoft.com/office/drawing/2014/main" id="{2D71A519-8B47-405F-840E-8A5620F121F8}"/>
              </a:ext>
            </a:extLst>
          </p:cNvPr>
          <p:cNvSpPr/>
          <p:nvPr/>
        </p:nvSpPr>
        <p:spPr>
          <a:xfrm>
            <a:off x="9356890" y="3031203"/>
            <a:ext cx="1326040" cy="13238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00" dirty="0">
              <a:latin typeface="Georgia" panose="02040502050405020303" pitchFamily="18" charset="0"/>
            </a:endParaRPr>
          </a:p>
        </p:txBody>
      </p:sp>
      <p:sp>
        <p:nvSpPr>
          <p:cNvPr id="80" name="Rektangel: rundade hörn 79">
            <a:extLst>
              <a:ext uri="{FF2B5EF4-FFF2-40B4-BE49-F238E27FC236}">
                <a16:creationId xmlns:a16="http://schemas.microsoft.com/office/drawing/2014/main" id="{669F26CD-0116-43F4-94BB-2D50F7523022}"/>
              </a:ext>
            </a:extLst>
          </p:cNvPr>
          <p:cNvSpPr/>
          <p:nvPr/>
        </p:nvSpPr>
        <p:spPr>
          <a:xfrm>
            <a:off x="7505617" y="3664196"/>
            <a:ext cx="1929369" cy="92130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latin typeface="Georgia" panose="02040502050405020303" pitchFamily="18" charset="0"/>
              </a:rPr>
              <a:t>Tillfälle 3: Fördjupad dialog med kommuner och nätverksbolag</a:t>
            </a:r>
          </a:p>
        </p:txBody>
      </p:sp>
      <p:cxnSp>
        <p:nvCxnSpPr>
          <p:cNvPr id="81" name="Rak pilkoppling 80">
            <a:extLst>
              <a:ext uri="{FF2B5EF4-FFF2-40B4-BE49-F238E27FC236}">
                <a16:creationId xmlns:a16="http://schemas.microsoft.com/office/drawing/2014/main" id="{2F870E3D-AAB4-49E2-B0AC-8852B2786818}"/>
              </a:ext>
            </a:extLst>
          </p:cNvPr>
          <p:cNvCxnSpPr>
            <a:cxnSpLocks/>
            <a:stCxn id="79" idx="2"/>
            <a:endCxn id="80" idx="0"/>
          </p:cNvCxnSpPr>
          <p:nvPr/>
        </p:nvCxnSpPr>
        <p:spPr>
          <a:xfrm flipH="1">
            <a:off x="8470302" y="3163585"/>
            <a:ext cx="1549608" cy="500611"/>
          </a:xfrm>
          <a:prstGeom prst="straightConnector1">
            <a:avLst/>
          </a:prstGeom>
          <a:ln w="19050">
            <a:solidFill>
              <a:srgbClr val="4472C4"/>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56" name="Bildobjekt 55"/>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013812" y="5963841"/>
            <a:ext cx="3779487" cy="778575"/>
          </a:xfrm>
          <a:prstGeom prst="rect">
            <a:avLst/>
          </a:prstGeom>
        </p:spPr>
      </p:pic>
    </p:spTree>
    <p:extLst>
      <p:ext uri="{BB962C8B-B14F-4D97-AF65-F5344CB8AC3E}">
        <p14:creationId xmlns:p14="http://schemas.microsoft.com/office/powerpoint/2010/main" val="143085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FA6ED13-F9B4-4344-8343-AA94A85F2ED9}"/>
              </a:ext>
            </a:extLst>
          </p:cNvPr>
          <p:cNvSpPr>
            <a:spLocks noGrp="1"/>
          </p:cNvSpPr>
          <p:nvPr>
            <p:ph type="title"/>
          </p:nvPr>
        </p:nvSpPr>
        <p:spPr>
          <a:xfrm>
            <a:off x="167780" y="-169612"/>
            <a:ext cx="9370325" cy="1086391"/>
          </a:xfrm>
        </p:spPr>
        <p:txBody>
          <a:bodyPr>
            <a:noAutofit/>
          </a:bodyPr>
          <a:lstStyle/>
          <a:p>
            <a:r>
              <a:rPr lang="sv-SE" sz="2400" b="1" dirty="0">
                <a:latin typeface="Georgia" panose="02040502050405020303" pitchFamily="18" charset="0"/>
              </a:rPr>
              <a:t>Aktiviteter - kommunernas roll i effektutmaningen</a:t>
            </a:r>
            <a:br>
              <a:rPr lang="sv-SE" sz="2400" b="1" dirty="0">
                <a:latin typeface="Georgia" panose="02040502050405020303" pitchFamily="18" charset="0"/>
              </a:rPr>
            </a:br>
            <a:endParaRPr lang="sv-SE" sz="2400" b="1" dirty="0">
              <a:latin typeface="Georgia" panose="02040502050405020303" pitchFamily="18" charset="0"/>
            </a:endParaRPr>
          </a:p>
        </p:txBody>
      </p:sp>
      <p:grpSp>
        <p:nvGrpSpPr>
          <p:cNvPr id="4" name="Grupp 3">
            <a:extLst>
              <a:ext uri="{FF2B5EF4-FFF2-40B4-BE49-F238E27FC236}">
                <a16:creationId xmlns:a16="http://schemas.microsoft.com/office/drawing/2014/main" id="{8F91E21C-F6DC-40DF-A179-396F9C714033}"/>
              </a:ext>
            </a:extLst>
          </p:cNvPr>
          <p:cNvGrpSpPr/>
          <p:nvPr/>
        </p:nvGrpSpPr>
        <p:grpSpPr>
          <a:xfrm>
            <a:off x="0" y="5811626"/>
            <a:ext cx="12192000" cy="1046373"/>
            <a:chOff x="0" y="5811626"/>
            <a:chExt cx="12192000" cy="1046373"/>
          </a:xfrm>
        </p:grpSpPr>
        <p:sp>
          <p:nvSpPr>
            <p:cNvPr id="5" name="Rektangel 4">
              <a:extLst>
                <a:ext uri="{FF2B5EF4-FFF2-40B4-BE49-F238E27FC236}">
                  <a16:creationId xmlns:a16="http://schemas.microsoft.com/office/drawing/2014/main" id="{69974425-3646-4EE9-9198-CBA4ECEEA477}"/>
                </a:ext>
              </a:extLst>
            </p:cNvPr>
            <p:cNvSpPr/>
            <p:nvPr/>
          </p:nvSpPr>
          <p:spPr>
            <a:xfrm>
              <a:off x="0" y="5811626"/>
              <a:ext cx="12192000" cy="1046373"/>
            </a:xfrm>
            <a:prstGeom prst="rect">
              <a:avLst/>
            </a:prstGeom>
            <a:solidFill>
              <a:srgbClr val="0059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0D944323-3857-4C3C-A841-FB415EF0A7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5882740"/>
              <a:ext cx="2061028" cy="874029"/>
            </a:xfrm>
            <a:prstGeom prst="rect">
              <a:avLst/>
            </a:prstGeom>
          </p:spPr>
        </p:pic>
      </p:grpSp>
      <p:pic>
        <p:nvPicPr>
          <p:cNvPr id="12" name="Bildobjekt 11">
            <a:extLst>
              <a:ext uri="{FF2B5EF4-FFF2-40B4-BE49-F238E27FC236}">
                <a16:creationId xmlns:a16="http://schemas.microsoft.com/office/drawing/2014/main" id="{5645F55E-93D1-4991-BDF6-3EB2FDDCBE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2022" y="5978194"/>
            <a:ext cx="2227956" cy="754566"/>
          </a:xfrm>
          <a:prstGeom prst="rect">
            <a:avLst/>
          </a:prstGeom>
        </p:spPr>
      </p:pic>
      <p:sp>
        <p:nvSpPr>
          <p:cNvPr id="88" name="Platshållare för innehåll 2">
            <a:extLst>
              <a:ext uri="{FF2B5EF4-FFF2-40B4-BE49-F238E27FC236}">
                <a16:creationId xmlns:a16="http://schemas.microsoft.com/office/drawing/2014/main" id="{770022C1-2925-4B4D-B51B-197A478330C9}"/>
              </a:ext>
            </a:extLst>
          </p:cNvPr>
          <p:cNvSpPr>
            <a:spLocks noGrp="1"/>
          </p:cNvSpPr>
          <p:nvPr>
            <p:ph idx="1"/>
          </p:nvPr>
        </p:nvSpPr>
        <p:spPr>
          <a:xfrm>
            <a:off x="167780" y="444698"/>
            <a:ext cx="10040745" cy="5366928"/>
          </a:xfrm>
        </p:spPr>
        <p:txBody>
          <a:bodyPr vert="horz" lIns="91440" tIns="45720" rIns="91440" bIns="45720" rtlCol="0">
            <a:noAutofit/>
          </a:bodyPr>
          <a:lstStyle/>
          <a:p>
            <a:r>
              <a:rPr lang="sv-SE" sz="1800" dirty="0">
                <a:latin typeface="Georgia" panose="02040502050405020303" pitchFamily="18" charset="0"/>
                <a:cs typeface="Arial" panose="020B0604020202020204" pitchFamily="34" charset="0"/>
              </a:rPr>
              <a:t>8 juni 2022, digitalt seminarium – del 1</a:t>
            </a:r>
          </a:p>
          <a:p>
            <a:pPr lvl="1"/>
            <a:r>
              <a:rPr lang="sv-SE" sz="1600" dirty="0">
                <a:latin typeface="Georgia" panose="02040502050405020303" pitchFamily="18" charset="0"/>
                <a:cs typeface="Arial" panose="020B0604020202020204" pitchFamily="34" charset="0"/>
              </a:rPr>
              <a:t>Goda exempel: Uppsala läns effektplan, Helsingborgs kommuns eleffektplan</a:t>
            </a:r>
          </a:p>
          <a:p>
            <a:pPr lvl="1"/>
            <a:r>
              <a:rPr lang="sv-SE" sz="1600" dirty="0">
                <a:latin typeface="Georgia" panose="02040502050405020303" pitchFamily="18" charset="0"/>
                <a:cs typeface="Arial" panose="020B0604020202020204" pitchFamily="34" charset="0"/>
              </a:rPr>
              <a:t>Resultat: Grundläggande kunskap om elnät</a:t>
            </a:r>
          </a:p>
          <a:p>
            <a:pPr lvl="1"/>
            <a:endParaRPr lang="sv-SE" sz="1600" dirty="0">
              <a:latin typeface="Georgia" panose="02040502050405020303" pitchFamily="18" charset="0"/>
              <a:cs typeface="Arial" panose="020B0604020202020204" pitchFamily="34" charset="0"/>
            </a:endParaRPr>
          </a:p>
          <a:p>
            <a:r>
              <a:rPr lang="sv-SE" sz="1800" dirty="0">
                <a:latin typeface="Georgia" panose="02040502050405020303" pitchFamily="18" charset="0"/>
                <a:cs typeface="Arial" panose="020B0604020202020204" pitchFamily="34" charset="0"/>
              </a:rPr>
              <a:t>28 september 2022, seminarium – del 2</a:t>
            </a:r>
          </a:p>
          <a:p>
            <a:pPr lvl="1"/>
            <a:r>
              <a:rPr lang="sv-SE" sz="1600" dirty="0">
                <a:latin typeface="Georgia" panose="02040502050405020303" pitchFamily="18" charset="0"/>
                <a:cs typeface="Arial" panose="020B0604020202020204" pitchFamily="34" charset="0"/>
              </a:rPr>
              <a:t>Pass 1: Kunskap om elnätet</a:t>
            </a:r>
          </a:p>
          <a:p>
            <a:pPr lvl="1"/>
            <a:r>
              <a:rPr lang="sv-SE" sz="1600" dirty="0">
                <a:latin typeface="Georgia" panose="02040502050405020303" pitchFamily="18" charset="0"/>
                <a:cs typeface="Arial" panose="020B0604020202020204" pitchFamily="34" charset="0"/>
              </a:rPr>
              <a:t>Pass 2: Förståelse om varandras processer (föreläsning och dialog)</a:t>
            </a:r>
          </a:p>
          <a:p>
            <a:pPr lvl="1"/>
            <a:r>
              <a:rPr lang="sv-SE" sz="1600" dirty="0">
                <a:latin typeface="Georgia" panose="02040502050405020303" pitchFamily="18" charset="0"/>
                <a:cs typeface="Arial" panose="020B0604020202020204" pitchFamily="34" charset="0"/>
              </a:rPr>
              <a:t>Resultat: </a:t>
            </a:r>
          </a:p>
          <a:p>
            <a:pPr lvl="2"/>
            <a:r>
              <a:rPr lang="sv-SE" sz="1600" dirty="0">
                <a:latin typeface="Georgia" panose="02040502050405020303" pitchFamily="18" charset="0"/>
                <a:cs typeface="Arial" panose="020B0604020202020204" pitchFamily="34" charset="0"/>
              </a:rPr>
              <a:t>Komplexiteten att bygga ut elnät</a:t>
            </a:r>
          </a:p>
          <a:p>
            <a:pPr lvl="2"/>
            <a:r>
              <a:rPr lang="sv-SE" sz="1600" dirty="0">
                <a:latin typeface="Georgia" panose="02040502050405020303" pitchFamily="18" charset="0"/>
                <a:cs typeface="Arial" panose="020B0604020202020204" pitchFamily="34" charset="0"/>
              </a:rPr>
              <a:t>Tidig dialog mellan elnätsägare och kommun </a:t>
            </a:r>
          </a:p>
          <a:p>
            <a:pPr lvl="2"/>
            <a:r>
              <a:rPr lang="sv-SE" sz="1600" dirty="0">
                <a:latin typeface="Georgia" panose="02040502050405020303" pitchFamily="18" charset="0"/>
                <a:cs typeface="Arial" panose="020B0604020202020204" pitchFamily="34" charset="0"/>
              </a:rPr>
              <a:t>Kontakt mellan elnätsägare och kommuner</a:t>
            </a:r>
          </a:p>
          <a:p>
            <a:pPr lvl="2"/>
            <a:r>
              <a:rPr lang="sv-SE" sz="1600" dirty="0">
                <a:latin typeface="Georgia" panose="02040502050405020303" pitchFamily="18" charset="0"/>
                <a:cs typeface="Arial" panose="020B0604020202020204" pitchFamily="34" charset="0"/>
              </a:rPr>
              <a:t>Behov av ökad dialog och samverkan mellan kommun/elnätsbolag</a:t>
            </a:r>
          </a:p>
          <a:p>
            <a:pPr lvl="2"/>
            <a:r>
              <a:rPr lang="sv-SE" sz="1600" dirty="0">
                <a:latin typeface="Georgia" panose="02040502050405020303" pitchFamily="18" charset="0"/>
                <a:cs typeface="Arial" panose="020B0604020202020204" pitchFamily="34" charset="0"/>
              </a:rPr>
              <a:t>Synkning mellan nätutvecklingsplaner och kommuners ÖP/detaljplaner</a:t>
            </a:r>
          </a:p>
          <a:p>
            <a:pPr lvl="1"/>
            <a:endParaRPr lang="sv-SE" sz="1600" dirty="0">
              <a:latin typeface="Georgia" panose="02040502050405020303" pitchFamily="18" charset="0"/>
              <a:cs typeface="Arial" panose="020B0604020202020204" pitchFamily="34" charset="0"/>
            </a:endParaRPr>
          </a:p>
          <a:p>
            <a:pPr marL="914400" lvl="2" indent="0">
              <a:buNone/>
            </a:pPr>
            <a:endParaRPr lang="sv-SE" sz="1200" dirty="0">
              <a:latin typeface="Georgia" panose="02040502050405020303" pitchFamily="18" charset="0"/>
              <a:cs typeface="Arial" panose="020B0604020202020204" pitchFamily="34" charset="0"/>
            </a:endParaRPr>
          </a:p>
          <a:p>
            <a:pPr lvl="2"/>
            <a:endParaRPr lang="sv-SE" sz="1600" dirty="0">
              <a:latin typeface="Georgia" panose="02040502050405020303" pitchFamily="18" charset="0"/>
              <a:cs typeface="Arial" panose="020B0604020202020204" pitchFamily="34" charset="0"/>
            </a:endParaRPr>
          </a:p>
          <a:p>
            <a:pPr lvl="2"/>
            <a:endParaRPr lang="sv-SE" sz="1400" dirty="0">
              <a:latin typeface="Georgia" panose="02040502050405020303" pitchFamily="18" charset="0"/>
              <a:cs typeface="Arial" panose="020B0604020202020204" pitchFamily="34" charset="0"/>
            </a:endParaRPr>
          </a:p>
          <a:p>
            <a:endParaRPr lang="sv-SE" sz="1800" dirty="0">
              <a:latin typeface="Georgia" panose="02040502050405020303" pitchFamily="18" charset="0"/>
              <a:cs typeface="Arial" panose="020B0604020202020204" pitchFamily="34" charset="0"/>
            </a:endParaRPr>
          </a:p>
          <a:p>
            <a:endParaRPr lang="sv-SE" sz="1800" dirty="0">
              <a:latin typeface="Georgia" panose="02040502050405020303" pitchFamily="18" charset="0"/>
              <a:cs typeface="Arial" panose="020B0604020202020204" pitchFamily="34" charset="0"/>
            </a:endParaRPr>
          </a:p>
        </p:txBody>
      </p:sp>
      <p:pic>
        <p:nvPicPr>
          <p:cNvPr id="9" name="Bildobjekt 8"/>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013812" y="5963841"/>
            <a:ext cx="3779487" cy="778575"/>
          </a:xfrm>
          <a:prstGeom prst="rect">
            <a:avLst/>
          </a:prstGeom>
        </p:spPr>
      </p:pic>
      <p:pic>
        <p:nvPicPr>
          <p:cNvPr id="8" name="Bildobjekt 7" descr="En bild som visar person, Människoansikte, klädsel, leende&#10;&#10;Automatiskt genererad beskrivning">
            <a:extLst>
              <a:ext uri="{FF2B5EF4-FFF2-40B4-BE49-F238E27FC236}">
                <a16:creationId xmlns:a16="http://schemas.microsoft.com/office/drawing/2014/main" id="{BA090EAD-9A3D-42A3-96BB-747226C8F0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354222">
            <a:off x="9812912" y="213643"/>
            <a:ext cx="1626666" cy="2164976"/>
          </a:xfrm>
          <a:prstGeom prst="rect">
            <a:avLst/>
          </a:prstGeom>
        </p:spPr>
      </p:pic>
      <p:pic>
        <p:nvPicPr>
          <p:cNvPr id="11" name="Bildobjekt 10" descr="En bild som visar möbler, klädsel, inomhus, person&#10;&#10;Automatiskt genererad beskrivning">
            <a:extLst>
              <a:ext uri="{FF2B5EF4-FFF2-40B4-BE49-F238E27FC236}">
                <a16:creationId xmlns:a16="http://schemas.microsoft.com/office/drawing/2014/main" id="{01A3E265-EB77-4660-8057-D905E09D267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74666">
            <a:off x="9077204" y="2378361"/>
            <a:ext cx="2852324" cy="2139243"/>
          </a:xfrm>
          <a:prstGeom prst="rect">
            <a:avLst/>
          </a:prstGeom>
        </p:spPr>
      </p:pic>
    </p:spTree>
    <p:extLst>
      <p:ext uri="{BB962C8B-B14F-4D97-AF65-F5344CB8AC3E}">
        <p14:creationId xmlns:p14="http://schemas.microsoft.com/office/powerpoint/2010/main" val="3695314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FA6ED13-F9B4-4344-8343-AA94A85F2ED9}"/>
              </a:ext>
            </a:extLst>
          </p:cNvPr>
          <p:cNvSpPr>
            <a:spLocks noGrp="1"/>
          </p:cNvSpPr>
          <p:nvPr>
            <p:ph type="title"/>
          </p:nvPr>
        </p:nvSpPr>
        <p:spPr>
          <a:xfrm>
            <a:off x="167780" y="-169612"/>
            <a:ext cx="9370325" cy="1086391"/>
          </a:xfrm>
        </p:spPr>
        <p:txBody>
          <a:bodyPr>
            <a:noAutofit/>
          </a:bodyPr>
          <a:lstStyle/>
          <a:p>
            <a:r>
              <a:rPr lang="sv-SE" sz="2400" b="1" dirty="0">
                <a:latin typeface="Georgia" panose="02040502050405020303" pitchFamily="18" charset="0"/>
              </a:rPr>
              <a:t>Aktiviteter - kommunernas roll i effektutmaningen</a:t>
            </a:r>
            <a:br>
              <a:rPr lang="sv-SE" sz="2400" b="1" dirty="0">
                <a:latin typeface="Georgia" panose="02040502050405020303" pitchFamily="18" charset="0"/>
              </a:rPr>
            </a:br>
            <a:endParaRPr lang="sv-SE" sz="2400" b="1" dirty="0">
              <a:latin typeface="Georgia" panose="02040502050405020303" pitchFamily="18" charset="0"/>
            </a:endParaRPr>
          </a:p>
        </p:txBody>
      </p:sp>
      <p:grpSp>
        <p:nvGrpSpPr>
          <p:cNvPr id="4" name="Grupp 3">
            <a:extLst>
              <a:ext uri="{FF2B5EF4-FFF2-40B4-BE49-F238E27FC236}">
                <a16:creationId xmlns:a16="http://schemas.microsoft.com/office/drawing/2014/main" id="{8F91E21C-F6DC-40DF-A179-396F9C714033}"/>
              </a:ext>
            </a:extLst>
          </p:cNvPr>
          <p:cNvGrpSpPr/>
          <p:nvPr/>
        </p:nvGrpSpPr>
        <p:grpSpPr>
          <a:xfrm>
            <a:off x="0" y="5811626"/>
            <a:ext cx="12192000" cy="1046373"/>
            <a:chOff x="0" y="5811626"/>
            <a:chExt cx="12192000" cy="1046373"/>
          </a:xfrm>
        </p:grpSpPr>
        <p:sp>
          <p:nvSpPr>
            <p:cNvPr id="5" name="Rektangel 4">
              <a:extLst>
                <a:ext uri="{FF2B5EF4-FFF2-40B4-BE49-F238E27FC236}">
                  <a16:creationId xmlns:a16="http://schemas.microsoft.com/office/drawing/2014/main" id="{69974425-3646-4EE9-9198-CBA4ECEEA477}"/>
                </a:ext>
              </a:extLst>
            </p:cNvPr>
            <p:cNvSpPr/>
            <p:nvPr/>
          </p:nvSpPr>
          <p:spPr>
            <a:xfrm>
              <a:off x="0" y="5811626"/>
              <a:ext cx="12192000" cy="1046373"/>
            </a:xfrm>
            <a:prstGeom prst="rect">
              <a:avLst/>
            </a:prstGeom>
            <a:solidFill>
              <a:srgbClr val="0059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0D944323-3857-4C3C-A841-FB415EF0A7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5882740"/>
              <a:ext cx="2061028" cy="874029"/>
            </a:xfrm>
            <a:prstGeom prst="rect">
              <a:avLst/>
            </a:prstGeom>
          </p:spPr>
        </p:pic>
      </p:grpSp>
      <p:pic>
        <p:nvPicPr>
          <p:cNvPr id="12" name="Bildobjekt 11">
            <a:extLst>
              <a:ext uri="{FF2B5EF4-FFF2-40B4-BE49-F238E27FC236}">
                <a16:creationId xmlns:a16="http://schemas.microsoft.com/office/drawing/2014/main" id="{5645F55E-93D1-4991-BDF6-3EB2FDDCBE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2022" y="5978194"/>
            <a:ext cx="2227956" cy="754566"/>
          </a:xfrm>
          <a:prstGeom prst="rect">
            <a:avLst/>
          </a:prstGeom>
        </p:spPr>
      </p:pic>
      <p:sp>
        <p:nvSpPr>
          <p:cNvPr id="88" name="Platshållare för innehåll 2">
            <a:extLst>
              <a:ext uri="{FF2B5EF4-FFF2-40B4-BE49-F238E27FC236}">
                <a16:creationId xmlns:a16="http://schemas.microsoft.com/office/drawing/2014/main" id="{770022C1-2925-4B4D-B51B-197A478330C9}"/>
              </a:ext>
            </a:extLst>
          </p:cNvPr>
          <p:cNvSpPr>
            <a:spLocks noGrp="1"/>
          </p:cNvSpPr>
          <p:nvPr>
            <p:ph idx="1"/>
          </p:nvPr>
        </p:nvSpPr>
        <p:spPr>
          <a:xfrm>
            <a:off x="167781" y="444698"/>
            <a:ext cx="8747620" cy="5366928"/>
          </a:xfrm>
        </p:spPr>
        <p:txBody>
          <a:bodyPr vert="horz" lIns="91440" tIns="45720" rIns="91440" bIns="45720" rtlCol="0">
            <a:noAutofit/>
          </a:bodyPr>
          <a:lstStyle/>
          <a:p>
            <a:pPr lvl="2"/>
            <a:endParaRPr lang="sv-SE" sz="1600" dirty="0">
              <a:latin typeface="Georgia" panose="02040502050405020303" pitchFamily="18" charset="0"/>
              <a:cs typeface="Arial" panose="020B0604020202020204" pitchFamily="34" charset="0"/>
            </a:endParaRPr>
          </a:p>
          <a:p>
            <a:pPr marL="0" indent="0">
              <a:buNone/>
            </a:pPr>
            <a:r>
              <a:rPr lang="sv-SE" sz="1800" dirty="0">
                <a:latin typeface="Georgia" panose="02040502050405020303" pitchFamily="18" charset="0"/>
                <a:cs typeface="Arial" panose="020B0604020202020204" pitchFamily="34" charset="0"/>
              </a:rPr>
              <a:t>8 och 9 juni 2023, Fördjupad dialogmöten – del 3</a:t>
            </a:r>
          </a:p>
          <a:p>
            <a:r>
              <a:rPr lang="sv-SE" sz="1600" dirty="0">
                <a:latin typeface="Georgia" panose="02040502050405020303" pitchFamily="18" charset="0"/>
                <a:cs typeface="Arial" panose="020B0604020202020204" pitchFamily="34" charset="0"/>
              </a:rPr>
              <a:t>Möte mellan elnätsägare och två kommuner (Finspång och Norrköping)</a:t>
            </a:r>
          </a:p>
          <a:p>
            <a:pPr marL="0" indent="0">
              <a:buFont typeface="Arial" panose="020B0604020202020204" pitchFamily="34" charset="0"/>
              <a:buNone/>
            </a:pPr>
            <a:endParaRPr lang="sv-SE" sz="1800" dirty="0">
              <a:latin typeface="Georgia" panose="02040502050405020303" pitchFamily="18" charset="0"/>
              <a:cs typeface="Arial" panose="020B0604020202020204" pitchFamily="34" charset="0"/>
            </a:endParaRPr>
          </a:p>
          <a:p>
            <a:pPr marL="0" indent="0">
              <a:buFont typeface="Arial" panose="020B0604020202020204" pitchFamily="34" charset="0"/>
              <a:buNone/>
            </a:pPr>
            <a:r>
              <a:rPr lang="sv-SE" sz="1800" dirty="0">
                <a:latin typeface="Georgia" panose="02040502050405020303" pitchFamily="18" charset="0"/>
                <a:cs typeface="Arial" panose="020B0604020202020204" pitchFamily="34" charset="0"/>
              </a:rPr>
              <a:t>Insikter:</a:t>
            </a:r>
          </a:p>
          <a:p>
            <a:r>
              <a:rPr lang="sv-SE" sz="1600" dirty="0">
                <a:latin typeface="Georgia" panose="02040502050405020303" pitchFamily="18" charset="0"/>
                <a:cs typeface="Arial" panose="020B0604020202020204" pitchFamily="34" charset="0"/>
              </a:rPr>
              <a:t>Olika förutsättningar för olika kommuner</a:t>
            </a:r>
          </a:p>
          <a:p>
            <a:r>
              <a:rPr lang="sv-SE" sz="1600" dirty="0">
                <a:latin typeface="Georgia" panose="02040502050405020303" pitchFamily="18" charset="0"/>
                <a:cs typeface="Arial" panose="020B0604020202020204" pitchFamily="34" charset="0"/>
              </a:rPr>
              <a:t>Olika tidsperspektiv och uppdrag/ramar – försvårar samverkan</a:t>
            </a:r>
          </a:p>
          <a:p>
            <a:r>
              <a:rPr lang="sv-SE" sz="1600" dirty="0">
                <a:latin typeface="Georgia" panose="02040502050405020303" pitchFamily="18" charset="0"/>
                <a:cs typeface="Arial" panose="020B0604020202020204" pitchFamily="34" charset="0"/>
              </a:rPr>
              <a:t>Helhetsbild avseende befintlig industris nuvarande och kommande effektbehov saknas </a:t>
            </a:r>
          </a:p>
          <a:p>
            <a:pPr marL="914400" lvl="2" indent="0">
              <a:buNone/>
            </a:pPr>
            <a:endParaRPr lang="sv-SE" sz="1600" dirty="0">
              <a:latin typeface="Georgia" panose="02040502050405020303" pitchFamily="18" charset="0"/>
              <a:cs typeface="Arial" panose="020B0604020202020204" pitchFamily="34" charset="0"/>
            </a:endParaRPr>
          </a:p>
          <a:p>
            <a:pPr marL="0" indent="0">
              <a:buNone/>
            </a:pPr>
            <a:r>
              <a:rPr lang="sv-SE" sz="1800" dirty="0">
                <a:latin typeface="Georgia" panose="02040502050405020303" pitchFamily="18" charset="0"/>
                <a:cs typeface="Arial" panose="020B0604020202020204" pitchFamily="34" charset="0"/>
              </a:rPr>
              <a:t>Slutsatser: </a:t>
            </a:r>
          </a:p>
          <a:p>
            <a:r>
              <a:rPr lang="sv-SE" sz="1600" dirty="0">
                <a:latin typeface="Georgia" panose="02040502050405020303" pitchFamily="18" charset="0"/>
                <a:cs typeface="Arial" panose="020B0604020202020204" pitchFamily="34" charset="0"/>
              </a:rPr>
              <a:t>Kommunerna och elnätsbolagen behöver hitta sätt att samverka på strategisk nivå</a:t>
            </a:r>
          </a:p>
          <a:p>
            <a:r>
              <a:rPr lang="sv-SE" sz="1600" dirty="0">
                <a:latin typeface="Georgia" panose="02040502050405020303" pitchFamily="18" charset="0"/>
                <a:cs typeface="Arial" panose="020B0604020202020204" pitchFamily="34" charset="0"/>
              </a:rPr>
              <a:t>Samhällsplanering – viktig aspekt i arbetet</a:t>
            </a:r>
          </a:p>
          <a:p>
            <a:r>
              <a:rPr lang="sv-SE" sz="1600" dirty="0">
                <a:latin typeface="Georgia" panose="02040502050405020303" pitchFamily="18" charset="0"/>
                <a:cs typeface="Arial" panose="020B0604020202020204" pitchFamily="34" charset="0"/>
              </a:rPr>
              <a:t>Det behövs en mellankommunal/regional bild av </a:t>
            </a:r>
            <a:r>
              <a:rPr lang="sv-SE" sz="1600" dirty="0" err="1">
                <a:latin typeface="Georgia" panose="02040502050405020303" pitchFamily="18" charset="0"/>
                <a:cs typeface="Arial" panose="020B0604020202020204" pitchFamily="34" charset="0"/>
              </a:rPr>
              <a:t>elkapacitet</a:t>
            </a:r>
            <a:endParaRPr lang="sv-SE" sz="1600" dirty="0">
              <a:latin typeface="Georgia" panose="02040502050405020303" pitchFamily="18" charset="0"/>
              <a:cs typeface="Arial" panose="020B0604020202020204" pitchFamily="34" charset="0"/>
            </a:endParaRPr>
          </a:p>
          <a:p>
            <a:pPr marL="914400" lvl="2" indent="0">
              <a:buNone/>
            </a:pPr>
            <a:endParaRPr lang="sv-SE" sz="1200" dirty="0">
              <a:latin typeface="Georgia" panose="02040502050405020303" pitchFamily="18" charset="0"/>
              <a:cs typeface="Arial" panose="020B0604020202020204" pitchFamily="34" charset="0"/>
            </a:endParaRPr>
          </a:p>
          <a:p>
            <a:pPr lvl="2"/>
            <a:endParaRPr lang="sv-SE" sz="1600" dirty="0">
              <a:latin typeface="Georgia" panose="02040502050405020303" pitchFamily="18" charset="0"/>
              <a:cs typeface="Arial" panose="020B0604020202020204" pitchFamily="34" charset="0"/>
            </a:endParaRPr>
          </a:p>
          <a:p>
            <a:pPr lvl="2"/>
            <a:endParaRPr lang="sv-SE" sz="1400" dirty="0">
              <a:latin typeface="Georgia" panose="02040502050405020303" pitchFamily="18" charset="0"/>
              <a:cs typeface="Arial" panose="020B0604020202020204" pitchFamily="34" charset="0"/>
            </a:endParaRPr>
          </a:p>
          <a:p>
            <a:endParaRPr lang="sv-SE" sz="1800" dirty="0">
              <a:latin typeface="Georgia" panose="02040502050405020303" pitchFamily="18" charset="0"/>
              <a:cs typeface="Arial" panose="020B0604020202020204" pitchFamily="34" charset="0"/>
            </a:endParaRPr>
          </a:p>
          <a:p>
            <a:endParaRPr lang="sv-SE" sz="1800" dirty="0">
              <a:latin typeface="Georgia" panose="02040502050405020303" pitchFamily="18" charset="0"/>
              <a:cs typeface="Arial" panose="020B0604020202020204" pitchFamily="34" charset="0"/>
            </a:endParaRPr>
          </a:p>
        </p:txBody>
      </p:sp>
      <p:pic>
        <p:nvPicPr>
          <p:cNvPr id="9" name="Bildobjekt 8"/>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013812" y="5963841"/>
            <a:ext cx="3779487" cy="778575"/>
          </a:xfrm>
          <a:prstGeom prst="rect">
            <a:avLst/>
          </a:prstGeom>
        </p:spPr>
      </p:pic>
      <p:pic>
        <p:nvPicPr>
          <p:cNvPr id="14" name="Bildobjekt 13" descr="En bild som visar klädsel, innertak, person, inomhus&#10;&#10;Automatiskt genererad beskrivning">
            <a:extLst>
              <a:ext uri="{FF2B5EF4-FFF2-40B4-BE49-F238E27FC236}">
                <a16:creationId xmlns:a16="http://schemas.microsoft.com/office/drawing/2014/main" id="{CC2526DA-EEF0-4DEA-AB2E-97F706B8EB1D}"/>
              </a:ext>
            </a:extLst>
          </p:cNvPr>
          <p:cNvPicPr>
            <a:picLocks noChangeAspect="1"/>
          </p:cNvPicPr>
          <p:nvPr/>
        </p:nvPicPr>
        <p:blipFill rotWithShape="1">
          <a:blip r:embed="rId6">
            <a:extLst>
              <a:ext uri="{28A0092B-C50C-407E-A947-70E740481C1C}">
                <a14:useLocalDpi xmlns:a14="http://schemas.microsoft.com/office/drawing/2010/main" val="0"/>
              </a:ext>
            </a:extLst>
          </a:blip>
          <a:srcRect t="34528"/>
          <a:stretch/>
        </p:blipFill>
        <p:spPr>
          <a:xfrm rot="346747">
            <a:off x="9178717" y="786837"/>
            <a:ext cx="2059615" cy="1797953"/>
          </a:xfrm>
          <a:prstGeom prst="rect">
            <a:avLst/>
          </a:prstGeom>
        </p:spPr>
      </p:pic>
    </p:spTree>
    <p:extLst>
      <p:ext uri="{BB962C8B-B14F-4D97-AF65-F5344CB8AC3E}">
        <p14:creationId xmlns:p14="http://schemas.microsoft.com/office/powerpoint/2010/main" val="2719580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FA6ED13-F9B4-4344-8343-AA94A85F2ED9}"/>
              </a:ext>
            </a:extLst>
          </p:cNvPr>
          <p:cNvSpPr>
            <a:spLocks noGrp="1"/>
          </p:cNvSpPr>
          <p:nvPr>
            <p:ph type="title"/>
          </p:nvPr>
        </p:nvSpPr>
        <p:spPr>
          <a:xfrm>
            <a:off x="838200" y="0"/>
            <a:ext cx="10515599" cy="1086391"/>
          </a:xfrm>
        </p:spPr>
        <p:txBody>
          <a:bodyPr>
            <a:noAutofit/>
          </a:bodyPr>
          <a:lstStyle/>
          <a:p>
            <a:r>
              <a:rPr lang="sv-SE" sz="2000" b="1" dirty="0">
                <a:latin typeface="Georgia" panose="02040502050405020303" pitchFamily="18" charset="0"/>
              </a:rPr>
              <a:t>Elkapacitet i kommuner - Vad vi behöver göra för komma ännu längre?</a:t>
            </a:r>
          </a:p>
        </p:txBody>
      </p:sp>
      <p:grpSp>
        <p:nvGrpSpPr>
          <p:cNvPr id="4" name="Grupp 3">
            <a:extLst>
              <a:ext uri="{FF2B5EF4-FFF2-40B4-BE49-F238E27FC236}">
                <a16:creationId xmlns:a16="http://schemas.microsoft.com/office/drawing/2014/main" id="{8F91E21C-F6DC-40DF-A179-396F9C714033}"/>
              </a:ext>
            </a:extLst>
          </p:cNvPr>
          <p:cNvGrpSpPr/>
          <p:nvPr/>
        </p:nvGrpSpPr>
        <p:grpSpPr>
          <a:xfrm>
            <a:off x="0" y="5811626"/>
            <a:ext cx="12192000" cy="1046373"/>
            <a:chOff x="0" y="5811626"/>
            <a:chExt cx="12192000" cy="1046373"/>
          </a:xfrm>
        </p:grpSpPr>
        <p:sp>
          <p:nvSpPr>
            <p:cNvPr id="5" name="Rektangel 4">
              <a:extLst>
                <a:ext uri="{FF2B5EF4-FFF2-40B4-BE49-F238E27FC236}">
                  <a16:creationId xmlns:a16="http://schemas.microsoft.com/office/drawing/2014/main" id="{69974425-3646-4EE9-9198-CBA4ECEEA477}"/>
                </a:ext>
              </a:extLst>
            </p:cNvPr>
            <p:cNvSpPr/>
            <p:nvPr/>
          </p:nvSpPr>
          <p:spPr>
            <a:xfrm>
              <a:off x="0" y="5811626"/>
              <a:ext cx="12192000" cy="1046373"/>
            </a:xfrm>
            <a:prstGeom prst="rect">
              <a:avLst/>
            </a:prstGeom>
            <a:solidFill>
              <a:srgbClr val="0059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0D944323-3857-4C3C-A841-FB415EF0A7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5882740"/>
              <a:ext cx="2061028" cy="874029"/>
            </a:xfrm>
            <a:prstGeom prst="rect">
              <a:avLst/>
            </a:prstGeom>
          </p:spPr>
        </p:pic>
      </p:grpSp>
      <p:pic>
        <p:nvPicPr>
          <p:cNvPr id="12" name="Bildobjekt 11">
            <a:extLst>
              <a:ext uri="{FF2B5EF4-FFF2-40B4-BE49-F238E27FC236}">
                <a16:creationId xmlns:a16="http://schemas.microsoft.com/office/drawing/2014/main" id="{5645F55E-93D1-4991-BDF6-3EB2FDDCBE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2022" y="5978194"/>
            <a:ext cx="2227956" cy="754566"/>
          </a:xfrm>
          <a:prstGeom prst="rect">
            <a:avLst/>
          </a:prstGeom>
        </p:spPr>
      </p:pic>
      <p:sp>
        <p:nvSpPr>
          <p:cNvPr id="88" name="Platshållare för innehåll 2">
            <a:extLst>
              <a:ext uri="{FF2B5EF4-FFF2-40B4-BE49-F238E27FC236}">
                <a16:creationId xmlns:a16="http://schemas.microsoft.com/office/drawing/2014/main" id="{770022C1-2925-4B4D-B51B-197A478330C9}"/>
              </a:ext>
            </a:extLst>
          </p:cNvPr>
          <p:cNvSpPr>
            <a:spLocks noGrp="1"/>
          </p:cNvSpPr>
          <p:nvPr>
            <p:ph idx="1"/>
          </p:nvPr>
        </p:nvSpPr>
        <p:spPr>
          <a:xfrm>
            <a:off x="5427491" y="954987"/>
            <a:ext cx="6761084" cy="4586511"/>
          </a:xfrm>
        </p:spPr>
        <p:txBody>
          <a:bodyPr vert="horz" lIns="91440" tIns="45720" rIns="91440" bIns="45720" rtlCol="0">
            <a:noAutofit/>
          </a:bodyPr>
          <a:lstStyle/>
          <a:p>
            <a:pPr marL="0" indent="0">
              <a:buNone/>
            </a:pPr>
            <a:r>
              <a:rPr lang="sv-SE" sz="1800" b="1" dirty="0">
                <a:latin typeface="Georgia" panose="02040502050405020303" pitchFamily="18" charset="0"/>
                <a:cs typeface="Arial" panose="020B0604020202020204" pitchFamily="34" charset="0"/>
              </a:rPr>
              <a:t>Koll på nuläget och framtiden – Östergötland </a:t>
            </a:r>
          </a:p>
          <a:p>
            <a:r>
              <a:rPr lang="sv-SE" sz="1800" dirty="0">
                <a:latin typeface="Georgia" panose="02040502050405020303" pitchFamily="18" charset="0"/>
                <a:cs typeface="Arial" panose="020B0604020202020204" pitchFamily="34" charset="0"/>
              </a:rPr>
              <a:t>Nätutvecklingsplaner</a:t>
            </a:r>
          </a:p>
          <a:p>
            <a:r>
              <a:rPr lang="sv-SE" sz="1800" dirty="0">
                <a:latin typeface="Georgia" panose="02040502050405020303" pitchFamily="18" charset="0"/>
                <a:cs typeface="Arial" panose="020B0604020202020204" pitchFamily="34" charset="0"/>
              </a:rPr>
              <a:t>Effektprognoser:</a:t>
            </a:r>
          </a:p>
          <a:p>
            <a:pPr lvl="1"/>
            <a:r>
              <a:rPr lang="sv-SE" sz="1400" dirty="0">
                <a:latin typeface="Georgia" panose="02040502050405020303" pitchFamily="18" charset="0"/>
                <a:cs typeface="Arial" panose="020B0604020202020204" pitchFamily="34" charset="0"/>
              </a:rPr>
              <a:t>Information från kommunala planeringsunderlag</a:t>
            </a:r>
          </a:p>
          <a:p>
            <a:pPr lvl="1"/>
            <a:r>
              <a:rPr lang="sv-SE" sz="1400" dirty="0">
                <a:latin typeface="Georgia" panose="02040502050405020303" pitchFamily="18" charset="0"/>
                <a:cs typeface="Arial" panose="020B0604020202020204" pitchFamily="34" charset="0"/>
              </a:rPr>
              <a:t>Hur kommer vi åt industrins och transportsektorns effektbehov? </a:t>
            </a:r>
          </a:p>
          <a:p>
            <a:r>
              <a:rPr lang="sv-SE" sz="1800" dirty="0">
                <a:latin typeface="Georgia" panose="02040502050405020303" pitchFamily="18" charset="0"/>
                <a:cs typeface="Arial" panose="020B0604020202020204" pitchFamily="34" charset="0"/>
              </a:rPr>
              <a:t>Elproduktion – nära användaren</a:t>
            </a:r>
          </a:p>
          <a:p>
            <a:r>
              <a:rPr lang="sv-SE" sz="1800" dirty="0">
                <a:latin typeface="Georgia" panose="02040502050405020303" pitchFamily="18" charset="0"/>
                <a:cs typeface="Arial" panose="020B0604020202020204" pitchFamily="34" charset="0"/>
              </a:rPr>
              <a:t>Prognoser för lokal elproduktion</a:t>
            </a:r>
          </a:p>
          <a:p>
            <a:endParaRPr lang="sv-SE" sz="1800" dirty="0">
              <a:latin typeface="Georgia" panose="02040502050405020303" pitchFamily="18" charset="0"/>
              <a:cs typeface="Arial" panose="020B0604020202020204" pitchFamily="34" charset="0"/>
            </a:endParaRPr>
          </a:p>
          <a:p>
            <a:pPr marL="0" indent="0">
              <a:buNone/>
            </a:pPr>
            <a:r>
              <a:rPr lang="sv-SE" sz="1800" b="1" dirty="0">
                <a:latin typeface="Georgia" panose="02040502050405020303" pitchFamily="18" charset="0"/>
                <a:cs typeface="Arial" panose="020B0604020202020204" pitchFamily="34" charset="0"/>
              </a:rPr>
              <a:t>Utvecklingsarbete på lokal och regional nivå</a:t>
            </a:r>
          </a:p>
          <a:p>
            <a:r>
              <a:rPr lang="sv-SE" sz="1800" dirty="0">
                <a:latin typeface="Georgia" panose="02040502050405020303" pitchFamily="18" charset="0"/>
                <a:cs typeface="Arial" panose="020B0604020202020204" pitchFamily="34" charset="0"/>
              </a:rPr>
              <a:t>Effektivare tillståndsprocesser, parallellt istället för sekventiellt</a:t>
            </a:r>
          </a:p>
          <a:p>
            <a:r>
              <a:rPr lang="sv-SE" sz="1800" dirty="0">
                <a:latin typeface="Georgia" panose="02040502050405020303" pitchFamily="18" charset="0"/>
                <a:cs typeface="Arial" panose="020B0604020202020204" pitchFamily="34" charset="0"/>
              </a:rPr>
              <a:t>Effektivisering och effektoptimering</a:t>
            </a:r>
          </a:p>
          <a:p>
            <a:r>
              <a:rPr lang="sv-SE" sz="1800" dirty="0">
                <a:latin typeface="Georgia" panose="02040502050405020303" pitchFamily="18" charset="0"/>
                <a:cs typeface="Arial" panose="020B0604020202020204" pitchFamily="34" charset="0"/>
              </a:rPr>
              <a:t>Kommunikation och opinion</a:t>
            </a:r>
          </a:p>
          <a:p>
            <a:r>
              <a:rPr lang="sv-SE" sz="1800" dirty="0">
                <a:latin typeface="Georgia" panose="02040502050405020303" pitchFamily="18" charset="0"/>
                <a:cs typeface="Arial" panose="020B0604020202020204" pitchFamily="34" charset="0"/>
              </a:rPr>
              <a:t>Påverkansarbete</a:t>
            </a:r>
          </a:p>
          <a:p>
            <a:endParaRPr lang="sv-SE" sz="1800" dirty="0">
              <a:latin typeface="Georgia" panose="02040502050405020303" pitchFamily="18" charset="0"/>
              <a:cs typeface="Arial" panose="020B0604020202020204" pitchFamily="34" charset="0"/>
            </a:endParaRPr>
          </a:p>
        </p:txBody>
      </p:sp>
      <p:pic>
        <p:nvPicPr>
          <p:cNvPr id="9" name="Bildobjekt 8"/>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013812" y="5963841"/>
            <a:ext cx="3779487" cy="778575"/>
          </a:xfrm>
          <a:prstGeom prst="rect">
            <a:avLst/>
          </a:prstGeom>
        </p:spPr>
      </p:pic>
      <p:pic>
        <p:nvPicPr>
          <p:cNvPr id="7" name="Bildobjekt 6" descr="En bild som visar himmel, utomhus, vatten&#10;&#10;Automatiskt genererad beskrivning">
            <a:extLst>
              <a:ext uri="{FF2B5EF4-FFF2-40B4-BE49-F238E27FC236}">
                <a16:creationId xmlns:a16="http://schemas.microsoft.com/office/drawing/2014/main" id="{570DE3CC-4F1B-45C6-9CDD-08CDA475BB12}"/>
              </a:ext>
            </a:extLst>
          </p:cNvPr>
          <p:cNvPicPr>
            <a:picLocks noChangeAspect="1"/>
          </p:cNvPicPr>
          <p:nvPr/>
        </p:nvPicPr>
        <p:blipFill rotWithShape="1">
          <a:blip r:embed="rId6">
            <a:extLst>
              <a:ext uri="{28A0092B-C50C-407E-A947-70E740481C1C}">
                <a14:useLocalDpi xmlns:a14="http://schemas.microsoft.com/office/drawing/2010/main" val="0"/>
              </a:ext>
            </a:extLst>
          </a:blip>
          <a:srcRect l="20593" r="14710"/>
          <a:stretch/>
        </p:blipFill>
        <p:spPr>
          <a:xfrm>
            <a:off x="947870" y="1086391"/>
            <a:ext cx="4034152" cy="4155294"/>
          </a:xfrm>
          <a:prstGeom prst="rect">
            <a:avLst/>
          </a:prstGeom>
        </p:spPr>
      </p:pic>
    </p:spTree>
    <p:extLst>
      <p:ext uri="{BB962C8B-B14F-4D97-AF65-F5344CB8AC3E}">
        <p14:creationId xmlns:p14="http://schemas.microsoft.com/office/powerpoint/2010/main" val="2618487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FA6ED13-F9B4-4344-8343-AA94A85F2ED9}"/>
              </a:ext>
            </a:extLst>
          </p:cNvPr>
          <p:cNvSpPr>
            <a:spLocks noGrp="1"/>
          </p:cNvSpPr>
          <p:nvPr>
            <p:ph type="title"/>
          </p:nvPr>
        </p:nvSpPr>
        <p:spPr>
          <a:xfrm>
            <a:off x="838200" y="0"/>
            <a:ext cx="10515599" cy="1086391"/>
          </a:xfrm>
        </p:spPr>
        <p:txBody>
          <a:bodyPr>
            <a:noAutofit/>
          </a:bodyPr>
          <a:lstStyle/>
          <a:p>
            <a:r>
              <a:rPr lang="sv-SE" sz="2000" b="1" dirty="0">
                <a:latin typeface="Georgia" panose="02040502050405020303" pitchFamily="18" charset="0"/>
              </a:rPr>
              <a:t>Regional plan för infrastruktur för elfordon och förnybara drivmedel</a:t>
            </a:r>
          </a:p>
        </p:txBody>
      </p:sp>
      <p:grpSp>
        <p:nvGrpSpPr>
          <p:cNvPr id="4" name="Grupp 3">
            <a:extLst>
              <a:ext uri="{FF2B5EF4-FFF2-40B4-BE49-F238E27FC236}">
                <a16:creationId xmlns:a16="http://schemas.microsoft.com/office/drawing/2014/main" id="{8F91E21C-F6DC-40DF-A179-396F9C714033}"/>
              </a:ext>
            </a:extLst>
          </p:cNvPr>
          <p:cNvGrpSpPr/>
          <p:nvPr/>
        </p:nvGrpSpPr>
        <p:grpSpPr>
          <a:xfrm>
            <a:off x="0" y="5811626"/>
            <a:ext cx="12192000" cy="1046373"/>
            <a:chOff x="0" y="5811626"/>
            <a:chExt cx="12192000" cy="1046373"/>
          </a:xfrm>
        </p:grpSpPr>
        <p:sp>
          <p:nvSpPr>
            <p:cNvPr id="5" name="Rektangel 4">
              <a:extLst>
                <a:ext uri="{FF2B5EF4-FFF2-40B4-BE49-F238E27FC236}">
                  <a16:creationId xmlns:a16="http://schemas.microsoft.com/office/drawing/2014/main" id="{69974425-3646-4EE9-9198-CBA4ECEEA477}"/>
                </a:ext>
              </a:extLst>
            </p:cNvPr>
            <p:cNvSpPr/>
            <p:nvPr/>
          </p:nvSpPr>
          <p:spPr>
            <a:xfrm>
              <a:off x="0" y="5811626"/>
              <a:ext cx="12192000" cy="1046373"/>
            </a:xfrm>
            <a:prstGeom prst="rect">
              <a:avLst/>
            </a:prstGeom>
            <a:solidFill>
              <a:srgbClr val="0059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0D944323-3857-4C3C-A841-FB415EF0A7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5882740"/>
              <a:ext cx="2061028" cy="874029"/>
            </a:xfrm>
            <a:prstGeom prst="rect">
              <a:avLst/>
            </a:prstGeom>
          </p:spPr>
        </p:pic>
      </p:grpSp>
      <p:pic>
        <p:nvPicPr>
          <p:cNvPr id="12" name="Bildobjekt 11">
            <a:extLst>
              <a:ext uri="{FF2B5EF4-FFF2-40B4-BE49-F238E27FC236}">
                <a16:creationId xmlns:a16="http://schemas.microsoft.com/office/drawing/2014/main" id="{5645F55E-93D1-4991-BDF6-3EB2FDDCBE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2022" y="5978194"/>
            <a:ext cx="2227956" cy="754566"/>
          </a:xfrm>
          <a:prstGeom prst="rect">
            <a:avLst/>
          </a:prstGeom>
        </p:spPr>
      </p:pic>
      <p:sp>
        <p:nvSpPr>
          <p:cNvPr id="88" name="Platshållare för innehåll 2">
            <a:extLst>
              <a:ext uri="{FF2B5EF4-FFF2-40B4-BE49-F238E27FC236}">
                <a16:creationId xmlns:a16="http://schemas.microsoft.com/office/drawing/2014/main" id="{770022C1-2925-4B4D-B51B-197A478330C9}"/>
              </a:ext>
            </a:extLst>
          </p:cNvPr>
          <p:cNvSpPr>
            <a:spLocks noGrp="1"/>
          </p:cNvSpPr>
          <p:nvPr>
            <p:ph idx="1"/>
          </p:nvPr>
        </p:nvSpPr>
        <p:spPr>
          <a:xfrm>
            <a:off x="5294141" y="1221455"/>
            <a:ext cx="6593059" cy="3885166"/>
          </a:xfrm>
        </p:spPr>
        <p:txBody>
          <a:bodyPr vert="horz" lIns="91440" tIns="45720" rIns="91440" bIns="45720" rtlCol="0">
            <a:noAutofit/>
          </a:bodyPr>
          <a:lstStyle/>
          <a:p>
            <a:pPr marL="0" indent="0">
              <a:lnSpc>
                <a:spcPct val="100000"/>
              </a:lnSpc>
              <a:buNone/>
            </a:pPr>
            <a:r>
              <a:rPr lang="sv-SE" sz="1800" dirty="0">
                <a:latin typeface="Georgia" panose="02040502050405020303" pitchFamily="18" charset="0"/>
                <a:cs typeface="Arial" panose="020B0604020202020204" pitchFamily="34" charset="0"/>
              </a:rPr>
              <a:t>Länsstyrelserna fick i sitt regleringsbrev för 2018 i uppdrag att upprätta regionala planer för infrastruktur för elfordon och förnybara drivmedel. </a:t>
            </a:r>
          </a:p>
          <a:p>
            <a:pPr marL="0" indent="0">
              <a:buNone/>
            </a:pPr>
            <a:endParaRPr lang="sv-SE" sz="1800" b="1" dirty="0">
              <a:latin typeface="Georgia" panose="02040502050405020303" pitchFamily="18" charset="0"/>
              <a:cs typeface="Arial" panose="020B0604020202020204" pitchFamily="34" charset="0"/>
            </a:endParaRPr>
          </a:p>
          <a:p>
            <a:pPr marL="0" indent="0">
              <a:buNone/>
            </a:pPr>
            <a:r>
              <a:rPr lang="sv-SE" sz="1800" b="1" dirty="0">
                <a:latin typeface="Georgia" panose="02040502050405020303" pitchFamily="18" charset="0"/>
                <a:cs typeface="Arial" panose="020B0604020202020204" pitchFamily="34" charset="0"/>
              </a:rPr>
              <a:t>Aktualisering</a:t>
            </a:r>
          </a:p>
          <a:p>
            <a:r>
              <a:rPr lang="sv-SE" sz="1800" dirty="0">
                <a:latin typeface="Georgia" panose="02040502050405020303" pitchFamily="18" charset="0"/>
                <a:cs typeface="Arial" panose="020B0604020202020204" pitchFamily="34" charset="0"/>
              </a:rPr>
              <a:t>Utvecklade avsnitt om elektrifiering</a:t>
            </a:r>
          </a:p>
          <a:p>
            <a:r>
              <a:rPr lang="sv-SE" sz="1800" dirty="0">
                <a:latin typeface="Georgia" panose="02040502050405020303" pitchFamily="18" charset="0"/>
                <a:cs typeface="Arial" panose="020B0604020202020204" pitchFamily="34" charset="0"/>
              </a:rPr>
              <a:t>Uppdaterade fordonsprognoser</a:t>
            </a:r>
          </a:p>
          <a:p>
            <a:r>
              <a:rPr lang="sv-SE" sz="1800" dirty="0">
                <a:latin typeface="Georgia" panose="02040502050405020303" pitchFamily="18" charset="0"/>
                <a:cs typeface="Arial" panose="020B0604020202020204" pitchFamily="34" charset="0"/>
              </a:rPr>
              <a:t>Lämpliga platser för ny infrastruktur</a:t>
            </a:r>
          </a:p>
          <a:p>
            <a:pPr lvl="1"/>
            <a:r>
              <a:rPr lang="sv-SE" sz="1400" dirty="0">
                <a:latin typeface="Georgia" panose="02040502050405020303" pitchFamily="18" charset="0"/>
                <a:cs typeface="Arial" panose="020B0604020202020204" pitchFamily="34" charset="0"/>
              </a:rPr>
              <a:t>Dialog/remiss till kommuner och näringslivsaktörer</a:t>
            </a:r>
          </a:p>
          <a:p>
            <a:r>
              <a:rPr lang="sv-SE" sz="1800" dirty="0">
                <a:latin typeface="Georgia" panose="02040502050405020303" pitchFamily="18" charset="0"/>
                <a:cs typeface="Arial" panose="020B0604020202020204" pitchFamily="34" charset="0"/>
              </a:rPr>
              <a:t>Åtgärder för offentliga aktörer</a:t>
            </a:r>
          </a:p>
          <a:p>
            <a:endParaRPr lang="sv-SE" sz="1800" dirty="0">
              <a:latin typeface="Georgia" panose="02040502050405020303" pitchFamily="18" charset="0"/>
              <a:cs typeface="Arial" panose="020B0604020202020204" pitchFamily="34" charset="0"/>
            </a:endParaRPr>
          </a:p>
          <a:p>
            <a:endParaRPr lang="sv-SE" sz="1800" dirty="0">
              <a:latin typeface="Georgia" panose="02040502050405020303" pitchFamily="18" charset="0"/>
              <a:cs typeface="Arial" panose="020B0604020202020204" pitchFamily="34" charset="0"/>
            </a:endParaRPr>
          </a:p>
          <a:p>
            <a:endParaRPr lang="sv-SE" sz="1800" dirty="0">
              <a:latin typeface="Georgia" panose="02040502050405020303" pitchFamily="18" charset="0"/>
              <a:cs typeface="Arial" panose="020B0604020202020204" pitchFamily="34" charset="0"/>
            </a:endParaRPr>
          </a:p>
        </p:txBody>
      </p:sp>
      <p:pic>
        <p:nvPicPr>
          <p:cNvPr id="9" name="Bildobjekt 8"/>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013812" y="5963841"/>
            <a:ext cx="3779487" cy="778575"/>
          </a:xfrm>
          <a:prstGeom prst="rect">
            <a:avLst/>
          </a:prstGeom>
        </p:spPr>
      </p:pic>
      <p:pic>
        <p:nvPicPr>
          <p:cNvPr id="3" name="Bildobjekt 2">
            <a:extLst>
              <a:ext uri="{FF2B5EF4-FFF2-40B4-BE49-F238E27FC236}">
                <a16:creationId xmlns:a16="http://schemas.microsoft.com/office/drawing/2014/main" id="{3CD51C32-B106-A545-FC64-097BE3F4B83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1350" y="1603064"/>
            <a:ext cx="4584700" cy="2755900"/>
          </a:xfrm>
          <a:prstGeom prst="rect">
            <a:avLst/>
          </a:prstGeom>
          <a:noFill/>
        </p:spPr>
      </p:pic>
      <p:sp>
        <p:nvSpPr>
          <p:cNvPr id="10" name="textruta 9">
            <a:extLst>
              <a:ext uri="{FF2B5EF4-FFF2-40B4-BE49-F238E27FC236}">
                <a16:creationId xmlns:a16="http://schemas.microsoft.com/office/drawing/2014/main" id="{AE1EFD87-1389-79BF-FDFB-E4175F7A1E10}"/>
              </a:ext>
            </a:extLst>
          </p:cNvPr>
          <p:cNvSpPr txBox="1"/>
          <p:nvPr/>
        </p:nvSpPr>
        <p:spPr>
          <a:xfrm>
            <a:off x="641350" y="4644367"/>
            <a:ext cx="3408703" cy="419602"/>
          </a:xfrm>
          <a:prstGeom prst="rect">
            <a:avLst/>
          </a:prstGeom>
          <a:noFill/>
        </p:spPr>
        <p:txBody>
          <a:bodyPr wrap="square">
            <a:spAutoFit/>
          </a:bodyPr>
          <a:lstStyle/>
          <a:p>
            <a:pPr>
              <a:lnSpc>
                <a:spcPts val="1300"/>
              </a:lnSpc>
            </a:pPr>
            <a:r>
              <a:rPr lang="sv-SE" sz="1050" i="0" dirty="0">
                <a:solidFill>
                  <a:srgbClr val="000000"/>
                </a:solidFill>
                <a:effectLst/>
                <a:ea typeface="Georgia" panose="02040502050405020303" pitchFamily="18" charset="0"/>
                <a:cs typeface="Times New Roman (CS-brödtext)"/>
              </a:rPr>
              <a:t>Andel personbilar i Östergötland per drivmedel år 2022</a:t>
            </a:r>
            <a:endParaRPr lang="sv-SE" sz="1050" dirty="0">
              <a:effectLst/>
              <a:ea typeface="Georgia" panose="02040502050405020303" pitchFamily="18" charset="0"/>
              <a:cs typeface="Times New Roman (CS-brödtext)"/>
            </a:endParaRPr>
          </a:p>
          <a:p>
            <a:pPr>
              <a:lnSpc>
                <a:spcPts val="1300"/>
              </a:lnSpc>
            </a:pPr>
            <a:r>
              <a:rPr lang="sv-SE" sz="1050" i="0" dirty="0">
                <a:solidFill>
                  <a:srgbClr val="000000"/>
                </a:solidFill>
                <a:effectLst/>
                <a:ea typeface="Georgia" panose="02040502050405020303" pitchFamily="18" charset="0"/>
                <a:cs typeface="Times New Roman (CS-brödtext)"/>
              </a:rPr>
              <a:t>Källa: Trafikanalys 2022 </a:t>
            </a:r>
            <a:endParaRPr lang="sv-SE" sz="1050" dirty="0">
              <a:effectLst/>
              <a:ea typeface="Georgia" panose="02040502050405020303" pitchFamily="18" charset="0"/>
              <a:cs typeface="Times New Roman (CS-brödtext)"/>
            </a:endParaRPr>
          </a:p>
        </p:txBody>
      </p:sp>
    </p:spTree>
    <p:extLst>
      <p:ext uri="{BB962C8B-B14F-4D97-AF65-F5344CB8AC3E}">
        <p14:creationId xmlns:p14="http://schemas.microsoft.com/office/powerpoint/2010/main" val="21223781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5404</TotalTime>
  <Words>750</Words>
  <Application>Microsoft Office PowerPoint</Application>
  <PresentationFormat>Bredbild</PresentationFormat>
  <Paragraphs>129</Paragraphs>
  <Slides>7</Slides>
  <Notes>7</Notes>
  <HiddenSlides>1</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7</vt:i4>
      </vt:variant>
    </vt:vector>
  </HeadingPairs>
  <TitlesOfParts>
    <vt:vector size="13" baseType="lpstr">
      <vt:lpstr>Arial</vt:lpstr>
      <vt:lpstr>Calibri</vt:lpstr>
      <vt:lpstr>Calibri Light</vt:lpstr>
      <vt:lpstr>Georgia</vt:lpstr>
      <vt:lpstr>Symbol</vt:lpstr>
      <vt:lpstr>Office-tema</vt:lpstr>
      <vt:lpstr>ELsmarta Östergötland - Modul 2 </vt:lpstr>
      <vt:lpstr>Avslutande konferens</vt:lpstr>
      <vt:lpstr>Genomförande</vt:lpstr>
      <vt:lpstr>Aktiviteter - kommunernas roll i effektutmaningen </vt:lpstr>
      <vt:lpstr>Aktiviteter - kommunernas roll i effektutmaningen </vt:lpstr>
      <vt:lpstr>Elkapacitet i kommuner - Vad vi behöver göra för komma ännu längre?</vt:lpstr>
      <vt:lpstr>Regional plan för infrastruktur för elfordon och förnybara drivmedel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Plattform för Östergötlands strategiska energi- och klimatarbete</dc:title>
  <dc:creator>Kling Ek Maja</dc:creator>
  <cp:lastModifiedBy>Österqvist Emelie</cp:lastModifiedBy>
  <cp:revision>264</cp:revision>
  <dcterms:created xsi:type="dcterms:W3CDTF">2019-11-15T10:16:27Z</dcterms:created>
  <dcterms:modified xsi:type="dcterms:W3CDTF">2023-09-07T08:04:49Z</dcterms:modified>
</cp:coreProperties>
</file>